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10D02-426E-44F1-AFD3-CD85B6411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F7D94-3F75-40D3-B6E3-F412A8D4AE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04864"/>
            <a:ext cx="7772400" cy="1470025"/>
          </a:xfrm>
        </p:spPr>
        <p:txBody>
          <a:bodyPr>
            <a:noAutofit/>
          </a:bodyPr>
          <a:lstStyle/>
          <a:p>
            <a:pPr algn="r"/>
            <a:endParaRPr lang="ru-RU" sz="4000" b="1" dirty="0">
              <a:solidFill>
                <a:schemeClr val="accent6">
                  <a:lumMod val="75000"/>
                </a:schemeClr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04664"/>
            <a:ext cx="6400800" cy="2328664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19200" b="1" i="1" dirty="0" smtClean="0">
                <a:solidFill>
                  <a:srgbClr val="C00000"/>
                </a:solidFill>
                <a:cs typeface="Aharoni" pitchFamily="2" charset="-79"/>
              </a:rPr>
              <a:t>Проект</a:t>
            </a:r>
            <a:br>
              <a:rPr lang="ru-RU" sz="19200" b="1" i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sz="19200" b="1" i="1" dirty="0" smtClean="0">
                <a:solidFill>
                  <a:srgbClr val="C00000"/>
                </a:solidFill>
                <a:cs typeface="Aharoni" pitchFamily="2" charset="-79"/>
              </a:rPr>
              <a:t>«В мире букв»</a:t>
            </a:r>
          </a:p>
          <a:p>
            <a:pPr algn="r"/>
            <a:r>
              <a:rPr lang="ru-RU" sz="6400" b="1" i="1" dirty="0" smtClean="0">
                <a:solidFill>
                  <a:srgbClr val="C00000"/>
                </a:solidFill>
                <a:cs typeface="Aharoni" pitchFamily="2" charset="-79"/>
              </a:rPr>
              <a:t>Сроки реализаци</a:t>
            </a:r>
            <a:r>
              <a:rPr lang="ru-RU" sz="6400" b="1" i="1" dirty="0" smtClean="0">
                <a:solidFill>
                  <a:srgbClr val="C00000"/>
                </a:solidFill>
                <a:cs typeface="Aharoni" pitchFamily="2" charset="-79"/>
              </a:rPr>
              <a:t>и </a:t>
            </a:r>
            <a:r>
              <a:rPr lang="ru-RU" sz="6400" b="1" i="1" dirty="0" smtClean="0">
                <a:solidFill>
                  <a:srgbClr val="C00000"/>
                </a:solidFill>
                <a:cs typeface="Aharoni" pitchFamily="2" charset="-79"/>
              </a:rPr>
              <a:t>проекта: 2019 – 2020г</a:t>
            </a:r>
            <a:r>
              <a:rPr lang="ru-RU" sz="19200" b="1" i="1" dirty="0" smtClean="0">
                <a:solidFill>
                  <a:srgbClr val="C00000"/>
                </a:solidFill>
                <a:cs typeface="Aharoni" pitchFamily="2" charset="-79"/>
              </a:rPr>
              <a:t/>
            </a:r>
            <a:br>
              <a:rPr lang="ru-RU" sz="19200" b="1" i="1" dirty="0" smtClean="0">
                <a:solidFill>
                  <a:srgbClr val="C00000"/>
                </a:solidFill>
                <a:cs typeface="Aharoni" pitchFamily="2" charset="-79"/>
              </a:rPr>
            </a:br>
            <a:endParaRPr lang="ru-RU" sz="19200" b="1" i="1" dirty="0" smtClean="0">
              <a:solidFill>
                <a:srgbClr val="C00000"/>
              </a:solidFill>
              <a:cs typeface="Aharoni" pitchFamily="2" charset="-79"/>
            </a:endParaRPr>
          </a:p>
          <a:p>
            <a:pPr algn="r"/>
            <a:endParaRPr lang="ru-RU" sz="11200" b="1" i="1" dirty="0">
              <a:solidFill>
                <a:srgbClr val="C00000"/>
              </a:solidFill>
              <a:cs typeface="Aharoni" pitchFamily="2" charset="-79"/>
            </a:endParaRPr>
          </a:p>
          <a:p>
            <a:pPr algn="r"/>
            <a:endParaRPr lang="ru-RU" sz="11200" b="1" i="1" dirty="0" smtClean="0">
              <a:solidFill>
                <a:srgbClr val="C00000"/>
              </a:solidFill>
              <a:cs typeface="Aharoni" pitchFamily="2" charset="-79"/>
            </a:endParaRPr>
          </a:p>
          <a:p>
            <a:pPr algn="r"/>
            <a:endParaRPr lang="ru-RU" sz="11200" b="1" i="1" dirty="0">
              <a:solidFill>
                <a:srgbClr val="C00000"/>
              </a:solidFill>
              <a:cs typeface="Aharoni" pitchFamily="2" charset="-79"/>
            </a:endParaRPr>
          </a:p>
          <a:p>
            <a:pPr algn="r"/>
            <a:endParaRPr lang="ru-RU" sz="11200" b="1" i="1" dirty="0" smtClean="0">
              <a:solidFill>
                <a:srgbClr val="C00000"/>
              </a:solidFill>
              <a:cs typeface="Aharoni" pitchFamily="2" charset="-79"/>
            </a:endParaRPr>
          </a:p>
          <a:p>
            <a:pPr algn="r"/>
            <a: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  <a:t/>
            </a:r>
            <a:b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  <a:t/>
            </a:r>
            <a:b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  <a:t>Разработчик проекта:</a:t>
            </a:r>
          </a:p>
          <a:p>
            <a:pPr algn="r"/>
            <a: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  <a:t>учитель – логопед</a:t>
            </a:r>
            <a:b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</a:br>
            <a:r>
              <a:rPr lang="ru-RU" sz="11200" b="1" i="1" dirty="0" err="1" smtClean="0">
                <a:solidFill>
                  <a:srgbClr val="C00000"/>
                </a:solidFill>
                <a:cs typeface="Aharoni" pitchFamily="2" charset="-79"/>
              </a:rPr>
              <a:t>Стафеева</a:t>
            </a:r>
            <a:r>
              <a:rPr lang="ru-RU" sz="11200" b="1" i="1" dirty="0" smtClean="0">
                <a:solidFill>
                  <a:srgbClr val="C00000"/>
                </a:solidFill>
                <a:cs typeface="Aharoni" pitchFamily="2" charset="-79"/>
              </a:rPr>
              <a:t> Е.Л</a:t>
            </a:r>
            <a:r>
              <a:rPr lang="ru-RU" b="1" i="1" dirty="0" smtClean="0">
                <a:solidFill>
                  <a:srgbClr val="C00000"/>
                </a:solidFill>
                <a:cs typeface="Aharoni" pitchFamily="2" charset="-79"/>
              </a:rPr>
              <a:t>.</a:t>
            </a:r>
          </a:p>
          <a:p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38496" y="7821488"/>
            <a:ext cx="12437591" cy="1811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216532" y="1520788"/>
            <a:ext cx="547260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Игра « Я  - музыкант»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7030A0"/>
                </a:solidFill>
              </a:rPr>
              <a:t>Цель: развитие мелкой моторики и чувства ритма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 « Угадай мелодию»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i="1" dirty="0" smtClean="0">
                <a:solidFill>
                  <a:srgbClr val="7030A0"/>
                </a:solidFill>
              </a:rPr>
              <a:t>Цель: развитие чувства ритма, учить дифференцировать звуки</a:t>
            </a:r>
            <a:endParaRPr lang="ru-RU" sz="3100" b="1" i="1" dirty="0">
              <a:solidFill>
                <a:srgbClr val="7030A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2936"/>
            <a:ext cx="4460313" cy="3345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628800"/>
            <a:ext cx="4392488" cy="383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Ожидаемые результаты проекта: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Повышение мотивации воспитанников и эффективности усвоения образовательной программы ДОУ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Приобретение опыта работы с ИКТ у детей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Развитие познавательной активности и творческих способностей у дошкольников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Подготовка к обучению грамоте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Развитие мелкой моторики рук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Развитие психических процессов (памяти, внимания, мышления и восприятия)</a:t>
            </a:r>
          </a:p>
          <a:p>
            <a:pPr>
              <a:buFont typeface="Wingdings" pitchFamily="2" charset="2"/>
              <a:buChar char="q"/>
            </a:pPr>
            <a:r>
              <a:rPr lang="ru-RU" sz="2400" b="1" i="1" dirty="0" smtClean="0">
                <a:solidFill>
                  <a:srgbClr val="C00000"/>
                </a:solidFill>
              </a:rPr>
              <a:t>Оптимизация и повышение эффективности образовательного процесса</a:t>
            </a:r>
          </a:p>
          <a:p>
            <a:pPr>
              <a:buFont typeface="Wingdings" pitchFamily="2" charset="2"/>
              <a:buChar char="q"/>
            </a:pP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</a:rPr>
              <a:t>Благодарю за внимание!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123728" y="2348880"/>
            <a:ext cx="4608513" cy="3456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cs typeface="Aharoni" pitchFamily="2" charset="-79"/>
              </a:rPr>
              <a:t/>
            </a:r>
            <a:br>
              <a:rPr lang="ru-RU" sz="2800" dirty="0" smtClean="0">
                <a:cs typeface="Aharoni" pitchFamily="2" charset="-79"/>
              </a:rPr>
            </a:br>
            <a:r>
              <a:rPr lang="ru-RU" sz="2800" i="1" u="sng" dirty="0" smtClean="0">
                <a:solidFill>
                  <a:srgbClr val="FF0000"/>
                </a:solidFill>
                <a:cs typeface="Aharoni" pitchFamily="2" charset="-79"/>
              </a:rPr>
              <a:t>Актуальность проекта</a:t>
            </a:r>
            <a:r>
              <a:rPr lang="ru-RU" sz="2800" i="1" dirty="0" smtClean="0">
                <a:cs typeface="Aharoni" pitchFamily="2" charset="-79"/>
              </a:rPr>
              <a:t/>
            </a:r>
            <a:br>
              <a:rPr lang="ru-RU" sz="2800" i="1" dirty="0" smtClean="0">
                <a:cs typeface="Aharoni" pitchFamily="2" charset="-79"/>
              </a:rPr>
            </a:br>
            <a:r>
              <a:rPr lang="ru-RU" sz="2800" i="1" dirty="0" smtClean="0">
                <a:solidFill>
                  <a:srgbClr val="C00000"/>
                </a:solidFill>
                <a:cs typeface="Aharoni" pitchFamily="2" charset="-79"/>
              </a:rPr>
              <a:t>В педагогической практике проблема формирования мотивации к образовательной деятельности детей становится наиболее актуальной.</a:t>
            </a:r>
            <a:br>
              <a:rPr lang="ru-RU" sz="2800" i="1" dirty="0" smtClean="0">
                <a:solidFill>
                  <a:srgbClr val="C00000"/>
                </a:solidFill>
                <a:cs typeface="Aharoni" pitchFamily="2" charset="-79"/>
              </a:rPr>
            </a:br>
            <a:endParaRPr lang="ru-RU" sz="2800" i="1" dirty="0">
              <a:solidFill>
                <a:srgbClr val="C00000"/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000" dirty="0"/>
              <a:t>	</a:t>
            </a:r>
            <a:r>
              <a:rPr lang="ru-RU" sz="2000" dirty="0" smtClean="0"/>
              <a:t>	</a:t>
            </a:r>
            <a:r>
              <a:rPr lang="ru-RU" sz="2000" b="1" i="1" dirty="0" smtClean="0"/>
              <a:t>Современные  родители и педагогики ищут пути привлечения детского внимания к освоению знаний и приобретению детьми учебных навыков.  Использование в педагогической работе современных ИКТ способствует формированию высокой мотивации к совместной деятельности педагога и ребенка. </a:t>
            </a:r>
          </a:p>
          <a:p>
            <a:pPr algn="just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Цель </a:t>
            </a:r>
          </a:p>
          <a:p>
            <a:pPr algn="just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    Формирование мотивации у детей старшего дошкольного возраста, используя ИКТ в образовательной деятельности.</a:t>
            </a:r>
            <a:endParaRPr lang="ru-RU" sz="2000" b="1" i="1" dirty="0">
              <a:solidFill>
                <a:srgbClr val="C00000"/>
              </a:solidFill>
            </a:endParaRPr>
          </a:p>
          <a:p>
            <a:pPr algn="just">
              <a:buNone/>
            </a:pPr>
            <a:r>
              <a:rPr lang="ru-RU" sz="2000" b="1" i="1" dirty="0" smtClean="0">
                <a:solidFill>
                  <a:srgbClr val="C00000"/>
                </a:solidFill>
              </a:rPr>
              <a:t>Задачи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C00000"/>
                </a:solidFill>
              </a:rPr>
              <a:t> Активизация предметно-развивающей  игровой среды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C00000"/>
                </a:solidFill>
              </a:rPr>
              <a:t>Разработать систему игр с буквами и звуками русского языка.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C00000"/>
                </a:solidFill>
              </a:rPr>
              <a:t>Формирование навыка работы с детским  компьютером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C00000"/>
                </a:solidFill>
              </a:rPr>
              <a:t>Развитие интеллектуальных способностей 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C00000"/>
                </a:solidFill>
              </a:rPr>
              <a:t>Речевое развитие</a:t>
            </a:r>
          </a:p>
          <a:p>
            <a:pPr algn="just"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C00000"/>
                </a:solidFill>
              </a:rPr>
              <a:t>Подготовка к обучению в школе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 «Найди, напиши, сложи»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7030A0"/>
                </a:solidFill>
              </a:rPr>
              <a:t>Цель: Развитие зрительного восприятия, памяти , мелкой моторики"</a:t>
            </a:r>
            <a:br>
              <a:rPr lang="ru-RU" sz="2700" b="1" i="1" dirty="0" smtClean="0">
                <a:solidFill>
                  <a:srgbClr val="7030A0"/>
                </a:solidFill>
              </a:rPr>
            </a:br>
            <a:endParaRPr lang="ru-RU" sz="2700" b="1" i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cs typeface="Aharoni" pitchFamily="2" charset="-79"/>
              </a:rPr>
              <a:t>Игра « Королевство букв»</a:t>
            </a:r>
            <a:br>
              <a:rPr lang="ru-RU" b="1" i="1" dirty="0" smtClean="0">
                <a:solidFill>
                  <a:srgbClr val="FF0000"/>
                </a:solidFill>
                <a:cs typeface="Aharoni" pitchFamily="2" charset="-79"/>
              </a:rPr>
            </a:br>
            <a:r>
              <a:rPr lang="ru-RU" sz="2700" b="1" i="1" dirty="0" smtClean="0">
                <a:solidFill>
                  <a:srgbClr val="7030A0"/>
                </a:solidFill>
                <a:cs typeface="Aharoni" pitchFamily="2" charset="-79"/>
              </a:rPr>
              <a:t>Цель: развитие творческого мышления, </a:t>
            </a:r>
            <a:br>
              <a:rPr lang="ru-RU" sz="2700" b="1" i="1" dirty="0" smtClean="0">
                <a:solidFill>
                  <a:srgbClr val="7030A0"/>
                </a:solidFill>
                <a:cs typeface="Aharoni" pitchFamily="2" charset="-79"/>
              </a:rPr>
            </a:br>
            <a:r>
              <a:rPr lang="ru-RU" sz="2700" b="1" i="1" dirty="0" smtClean="0">
                <a:solidFill>
                  <a:srgbClr val="7030A0"/>
                </a:solidFill>
                <a:cs typeface="Aharoni" pitchFamily="2" charset="-79"/>
              </a:rPr>
              <a:t>развитие мелкой моторики, памяти</a:t>
            </a:r>
            <a:br>
              <a:rPr lang="ru-RU" sz="2700" b="1" i="1" dirty="0" smtClean="0">
                <a:solidFill>
                  <a:srgbClr val="7030A0"/>
                </a:solidFill>
                <a:cs typeface="Aharoni" pitchFamily="2" charset="-79"/>
              </a:rPr>
            </a:br>
            <a:endParaRPr lang="ru-RU" sz="2700" b="1" i="1" dirty="0">
              <a:solidFill>
                <a:srgbClr val="7030A0"/>
              </a:solidFill>
              <a:cs typeface="Aharoni" pitchFamily="2" charset="-79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 «Слоговые дорожки»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Цель:  Формирование навыка слогового чтения ; автоматизация </a:t>
            </a:r>
            <a:r>
              <a:rPr lang="ru-RU" sz="2400" b="1" i="1" dirty="0" err="1" smtClean="0">
                <a:solidFill>
                  <a:srgbClr val="FF0000"/>
                </a:solidFill>
              </a:rPr>
              <a:t>звков</a:t>
            </a:r>
            <a:r>
              <a:rPr lang="ru-RU" sz="2400" b="1" i="1" dirty="0" smtClean="0">
                <a:solidFill>
                  <a:srgbClr val="FF0000"/>
                </a:solidFill>
              </a:rPr>
              <a:t> в слогах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Игра: «Пишу и проговариваю»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Цель: Автоматизация звука в речи, развитие памяти и мелкой моторики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Игра «</a:t>
            </a:r>
            <a:r>
              <a:rPr lang="ru-RU" sz="3600" b="1" i="1" dirty="0" err="1" smtClean="0">
                <a:solidFill>
                  <a:srgbClr val="FF0000"/>
                </a:solidFill>
              </a:rPr>
              <a:t>Кронтик</a:t>
            </a:r>
            <a:r>
              <a:rPr lang="ru-RU" sz="3600" b="1" i="1" dirty="0" smtClean="0">
                <a:solidFill>
                  <a:srgbClr val="FF0000"/>
                </a:solidFill>
              </a:rPr>
              <a:t> осваивает звуки»</a:t>
            </a:r>
            <a:r>
              <a:rPr lang="ru-RU" sz="3200" b="1" i="1" dirty="0" smtClean="0">
                <a:solidFill>
                  <a:srgbClr val="FF0000"/>
                </a:solidFill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7030A0"/>
                </a:solidFill>
              </a:rPr>
              <a:t>Цель: В игровой форме познакомить детей с буквами и звуками русского языка</a:t>
            </a:r>
            <a:endParaRPr lang="ru-RU" sz="3200" b="1" i="1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15674"/>
            <a:ext cx="7920880" cy="473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2800" y="-5644008"/>
            <a:ext cx="39319200" cy="2948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cs typeface="Aharoni" pitchFamily="2" charset="-79"/>
              </a:rPr>
              <a:t>Игра: « Напиши по образцу»</a:t>
            </a:r>
            <a:endParaRPr lang="ru-RU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Игра «Ловкие пальчики»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7030A0"/>
                </a:solidFill>
              </a:rPr>
              <a:t>Цель: подготовка руки к письму</a:t>
            </a:r>
            <a:br>
              <a:rPr lang="ru-RU" sz="2700" b="1" i="1" dirty="0" smtClean="0">
                <a:solidFill>
                  <a:srgbClr val="7030A0"/>
                </a:solidFill>
              </a:rPr>
            </a:br>
            <a:endParaRPr lang="ru-RU" sz="2700" b="1" i="1" dirty="0">
              <a:solidFill>
                <a:srgbClr val="7030A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113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 Актуальность проекта В педагогической практике проблема формирования мотивации к образовательной деятельности детей становится наиболее актуальной. </vt:lpstr>
      <vt:lpstr>Игра «Найди, напиши, сложи» Цель: Развитие зрительного восприятия, памяти , мелкой моторики" </vt:lpstr>
      <vt:lpstr>Игра « Королевство букв» Цель: развитие творческого мышления,  развитие мелкой моторики, памяти </vt:lpstr>
      <vt:lpstr>Игра «Слоговые дорожки» Цель:  Формирование навыка слогового чтения ; автоматизация звков в слогах</vt:lpstr>
      <vt:lpstr>Игра: «Пишу и проговариваю» Цель: Автоматизация звука в речи, развитие памяти и мелкой моторики</vt:lpstr>
      <vt:lpstr>Игра «Кронтик осваивает звуки» Цель: В игровой форме познакомить детей с буквами и звуками русского языка</vt:lpstr>
      <vt:lpstr>Игра: « Напиши по образцу»</vt:lpstr>
      <vt:lpstr>Игра «Ловкие пальчики» Цель: подготовка руки к письму </vt:lpstr>
      <vt:lpstr>Игра « Я  - музыкант» Цель: развитие мелкой моторики и чувства ритма</vt:lpstr>
      <vt:lpstr>Игра « Угадай мелодию» Цель: развитие чувства ритма, учить дифференцировать звуки</vt:lpstr>
      <vt:lpstr>Ожидаемые результаты проекта: 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Logoped Ekaterina</dc:creator>
  <cp:lastModifiedBy>Logoped Ekaterina</cp:lastModifiedBy>
  <cp:revision>13</cp:revision>
  <dcterms:created xsi:type="dcterms:W3CDTF">2020-03-26T05:20:56Z</dcterms:created>
  <dcterms:modified xsi:type="dcterms:W3CDTF">2020-03-26T07:21:54Z</dcterms:modified>
</cp:coreProperties>
</file>