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9" r:id="rId3"/>
    <p:sldId id="275" r:id="rId4"/>
    <p:sldId id="281" r:id="rId5"/>
    <p:sldId id="276" r:id="rId6"/>
    <p:sldId id="286" r:id="rId7"/>
    <p:sldId id="257" r:id="rId8"/>
    <p:sldId id="277" r:id="rId9"/>
    <p:sldId id="278" r:id="rId10"/>
    <p:sldId id="284" r:id="rId11"/>
    <p:sldId id="285" r:id="rId12"/>
    <p:sldId id="289" r:id="rId13"/>
    <p:sldId id="283" r:id="rId14"/>
    <p:sldId id="288" r:id="rId15"/>
    <p:sldId id="265" r:id="rId16"/>
    <p:sldId id="267" r:id="rId17"/>
    <p:sldId id="269" r:id="rId18"/>
    <p:sldId id="271" r:id="rId19"/>
    <p:sldId id="287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6F0"/>
    <a:srgbClr val="E0EE2C"/>
    <a:srgbClr val="22CE57"/>
    <a:srgbClr val="995788"/>
    <a:srgbClr val="BD3317"/>
    <a:srgbClr val="E6E35F"/>
    <a:srgbClr val="E7F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0" autoAdjust="0"/>
    <p:restoredTop sz="94624" autoAdjust="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г.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  <c:pt idx="4">
                  <c:v>5 группа здоровья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</c:v>
                </c:pt>
                <c:pt idx="1">
                  <c:v>66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  <c:pt idx="4">
                  <c:v>5 группа здоровья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14.3</c:v>
                </c:pt>
                <c:pt idx="1">
                  <c:v>66</c:v>
                </c:pt>
                <c:pt idx="2">
                  <c:v>15.7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  <c:pt idx="4">
                  <c:v>5 группа здоровья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11.5</c:v>
                </c:pt>
                <c:pt idx="1">
                  <c:v>74.2</c:v>
                </c:pt>
                <c:pt idx="2">
                  <c:v>12</c:v>
                </c:pt>
                <c:pt idx="3">
                  <c:v>2</c:v>
                </c:pt>
                <c:pt idx="4">
                  <c:v>0.30000000000000021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075840"/>
        <c:axId val="198275584"/>
        <c:axId val="0"/>
      </c:bar3DChart>
      <c:catAx>
        <c:axId val="199075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8275584"/>
        <c:crosses val="autoZero"/>
        <c:auto val="1"/>
        <c:lblAlgn val="ctr"/>
        <c:lblOffset val="100"/>
        <c:noMultiLvlLbl val="0"/>
      </c:catAx>
      <c:valAx>
        <c:axId val="19827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907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02723097112851E-2"/>
          <c:y val="6.937500000000002E-2"/>
          <c:w val="0.66757021602448685"/>
          <c:h val="0.7288063928925598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Пульс</c:v>
                </c:pt>
              </c:strCache>
            </c:strRef>
          </c:tx>
          <c:spPr>
            <a:ln w="38100">
              <a:solidFill>
                <a:srgbClr val="7030A0"/>
              </a:solidFill>
              <a:headEnd type="diamond"/>
              <a:tailEnd type="diamond"/>
            </a:ln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80</c:v>
                </c:pt>
                <c:pt idx="1">
                  <c:v>115</c:v>
                </c:pt>
                <c:pt idx="2">
                  <c:v>100</c:v>
                </c:pt>
                <c:pt idx="3">
                  <c:v>120</c:v>
                </c:pt>
                <c:pt idx="4">
                  <c:v>160</c:v>
                </c:pt>
                <c:pt idx="5">
                  <c:v>180</c:v>
                </c:pt>
                <c:pt idx="6">
                  <c:v>160</c:v>
                </c:pt>
                <c:pt idx="7">
                  <c:v>150</c:v>
                </c:pt>
                <c:pt idx="8">
                  <c:v>100</c:v>
                </c:pt>
                <c:pt idx="9">
                  <c:v>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cat>
          <c:val>
            <c:numRef>
              <c:f>Лист1!$C$2:$C$11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cat>
          <c:val>
            <c:numRef>
              <c:f>Лист1!$D$2:$D$11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810752"/>
        <c:axId val="250633536"/>
      </c:lineChart>
      <c:catAx>
        <c:axId val="25281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0633536"/>
        <c:crosses val="autoZero"/>
        <c:auto val="1"/>
        <c:lblAlgn val="ctr"/>
        <c:lblOffset val="100"/>
        <c:noMultiLvlLbl val="0"/>
      </c:catAx>
      <c:valAx>
        <c:axId val="250633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281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92266482025087"/>
          <c:y val="0.44084731997166082"/>
          <c:w val="0.20107733517974671"/>
          <c:h val="0.11489866890747168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AF99A-0232-413E-99C6-45FE948FF0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18E00B-F4DB-47B5-B03D-C79D46F6DE70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Изучение нормативных документов, регламентирующих деятельность ДОУ по здоровьесбережению;</a:t>
          </a:r>
        </a:p>
      </dgm:t>
    </dgm:pt>
    <dgm:pt modelId="{F9058152-5C77-45E4-9C49-3E10FBDA3B9A}" type="parTrans" cxnId="{74D68A5A-4226-425E-8D99-E0336B1143AE}">
      <dgm:prSet/>
      <dgm:spPr/>
      <dgm:t>
        <a:bodyPr/>
        <a:lstStyle/>
        <a:p>
          <a:endParaRPr lang="ru-RU"/>
        </a:p>
      </dgm:t>
    </dgm:pt>
    <dgm:pt modelId="{A2A58BCB-FF18-48A3-95F4-9A717AF7AAB8}" type="sibTrans" cxnId="{74D68A5A-4226-425E-8D99-E0336B1143AE}">
      <dgm:prSet/>
      <dgm:spPr/>
      <dgm:t>
        <a:bodyPr/>
        <a:lstStyle/>
        <a:p>
          <a:endParaRPr lang="ru-RU"/>
        </a:p>
      </dgm:t>
    </dgm:pt>
    <dgm:pt modelId="{4858EDFD-60E5-47B9-84E8-E3A2C9DDF8AB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Изучение и внедрение современных инноваций в области физического развития детей</a:t>
          </a:r>
        </a:p>
      </dgm:t>
    </dgm:pt>
    <dgm:pt modelId="{553D99FA-880C-4B63-9F87-C20A6F40588C}" type="parTrans" cxnId="{86986581-7FC6-41BA-8611-7FC553A3F3A8}">
      <dgm:prSet/>
      <dgm:spPr/>
      <dgm:t>
        <a:bodyPr/>
        <a:lstStyle/>
        <a:p>
          <a:endParaRPr lang="ru-RU"/>
        </a:p>
      </dgm:t>
    </dgm:pt>
    <dgm:pt modelId="{1FCBDAD2-0502-45D5-9B88-3D62773E514F}" type="sibTrans" cxnId="{86986581-7FC6-41BA-8611-7FC553A3F3A8}">
      <dgm:prSet/>
      <dgm:spPr/>
      <dgm:t>
        <a:bodyPr/>
        <a:lstStyle/>
        <a:p>
          <a:endParaRPr lang="ru-RU"/>
        </a:p>
      </dgm:t>
    </dgm:pt>
    <dgm:pt modelId="{B98F22C9-EF9A-4F25-BE41-F8F7699E0443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Выработка алгоритма деятельности;</a:t>
          </a:r>
        </a:p>
      </dgm:t>
    </dgm:pt>
    <dgm:pt modelId="{A667326A-4DB7-4110-8202-D85EFFAB3EC8}" type="parTrans" cxnId="{729A5C37-6618-44A3-87B5-0B3210609710}">
      <dgm:prSet/>
      <dgm:spPr/>
      <dgm:t>
        <a:bodyPr/>
        <a:lstStyle/>
        <a:p>
          <a:endParaRPr lang="ru-RU"/>
        </a:p>
      </dgm:t>
    </dgm:pt>
    <dgm:pt modelId="{FFE36350-80F8-4C0F-8DD4-E11347B3383C}" type="sibTrans" cxnId="{729A5C37-6618-44A3-87B5-0B3210609710}">
      <dgm:prSet/>
      <dgm:spPr/>
      <dgm:t>
        <a:bodyPr/>
        <a:lstStyle/>
        <a:p>
          <a:endParaRPr lang="ru-RU"/>
        </a:p>
      </dgm:t>
    </dgm:pt>
    <dgm:pt modelId="{6C2E98AC-168E-4450-92BE-AEB5CBDDA0E6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Проектирование модели целостной системы здоровьесбережения</a:t>
          </a:r>
          <a:endParaRPr lang="ru-RU" sz="2400" dirty="0">
            <a:solidFill>
              <a:srgbClr val="002060"/>
            </a:solidFill>
          </a:endParaRPr>
        </a:p>
      </dgm:t>
    </dgm:pt>
    <dgm:pt modelId="{2F035719-700F-4987-A60C-C166F867AB54}" type="parTrans" cxnId="{8089EF3D-26D0-4CDB-A45F-F919989C942E}">
      <dgm:prSet/>
      <dgm:spPr/>
      <dgm:t>
        <a:bodyPr/>
        <a:lstStyle/>
        <a:p>
          <a:endParaRPr lang="ru-RU"/>
        </a:p>
      </dgm:t>
    </dgm:pt>
    <dgm:pt modelId="{E0655427-7E35-4C9A-83CE-8D986D822C0F}" type="sibTrans" cxnId="{8089EF3D-26D0-4CDB-A45F-F919989C942E}">
      <dgm:prSet/>
      <dgm:spPr/>
      <dgm:t>
        <a:bodyPr/>
        <a:lstStyle/>
        <a:p>
          <a:endParaRPr lang="ru-RU"/>
        </a:p>
      </dgm:t>
    </dgm:pt>
    <dgm:pt modelId="{416B7D88-F18C-4D8F-B166-236D09CC974E}" type="pres">
      <dgm:prSet presAssocID="{611AF99A-0232-413E-99C6-45FE948FF0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347AB5-CE0E-472B-AFFC-C4FC37F5E2A1}" type="pres">
      <dgm:prSet presAssocID="{D118E00B-F4DB-47B5-B03D-C79D46F6DE70}" presName="parentLin" presStyleCnt="0"/>
      <dgm:spPr/>
    </dgm:pt>
    <dgm:pt modelId="{24A4ACB1-8BB9-42EC-9F4E-6A80ED1F4331}" type="pres">
      <dgm:prSet presAssocID="{D118E00B-F4DB-47B5-B03D-C79D46F6DE7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581A0B3-42FC-40A5-A3B6-A5958D49FAE6}" type="pres">
      <dgm:prSet presAssocID="{D118E00B-F4DB-47B5-B03D-C79D46F6DE70}" presName="parentText" presStyleLbl="node1" presStyleIdx="0" presStyleCnt="4" custAng="0" custScaleX="125375" custScaleY="579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FE90C-910F-4270-B96A-8ED14191543C}" type="pres">
      <dgm:prSet presAssocID="{D118E00B-F4DB-47B5-B03D-C79D46F6DE70}" presName="negativeSpace" presStyleCnt="0"/>
      <dgm:spPr/>
    </dgm:pt>
    <dgm:pt modelId="{0B092315-7CF5-45F4-A82E-47B42EB77195}" type="pres">
      <dgm:prSet presAssocID="{D118E00B-F4DB-47B5-B03D-C79D46F6DE70}" presName="childText" presStyleLbl="conFgAcc1" presStyleIdx="0" presStyleCnt="4" custScaleY="173588" custLinFactNeighborY="8824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FF898746-B264-4CDB-9BE2-FF8C4D4485C5}" type="pres">
      <dgm:prSet presAssocID="{A2A58BCB-FF18-48A3-95F4-9A717AF7AAB8}" presName="spaceBetweenRectangles" presStyleCnt="0"/>
      <dgm:spPr/>
    </dgm:pt>
    <dgm:pt modelId="{40EC36A2-C2CA-44C1-8906-00D291B18E3A}" type="pres">
      <dgm:prSet presAssocID="{4858EDFD-60E5-47B9-84E8-E3A2C9DDF8AB}" presName="parentLin" presStyleCnt="0"/>
      <dgm:spPr/>
    </dgm:pt>
    <dgm:pt modelId="{140E4C66-75F8-4BB6-8BEF-11A1E4B489B3}" type="pres">
      <dgm:prSet presAssocID="{4858EDFD-60E5-47B9-84E8-E3A2C9DDF8A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E5D2926-8D51-47B8-A57E-1BA74AF2071B}" type="pres">
      <dgm:prSet presAssocID="{4858EDFD-60E5-47B9-84E8-E3A2C9DDF8AB}" presName="parentText" presStyleLbl="node1" presStyleIdx="1" presStyleCnt="4" custScaleX="124346" custScaleY="3392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FB530-7D62-4259-9874-44C6A2B67D64}" type="pres">
      <dgm:prSet presAssocID="{4858EDFD-60E5-47B9-84E8-E3A2C9DDF8AB}" presName="negativeSpace" presStyleCnt="0"/>
      <dgm:spPr/>
    </dgm:pt>
    <dgm:pt modelId="{5FB1D680-489C-4693-9B7D-0C7AD0A10910}" type="pres">
      <dgm:prSet presAssocID="{4858EDFD-60E5-47B9-84E8-E3A2C9DDF8AB}" presName="childText" presStyleLbl="conFgAcc1" presStyleIdx="1" presStyleCnt="4" custScaleY="19547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54ED26D3-4CCA-4352-9D76-2F7D3BD43570}" type="pres">
      <dgm:prSet presAssocID="{1FCBDAD2-0502-45D5-9B88-3D62773E514F}" presName="spaceBetweenRectangles" presStyleCnt="0"/>
      <dgm:spPr/>
    </dgm:pt>
    <dgm:pt modelId="{C752BE6D-345B-4A57-9F84-B325D49DD447}" type="pres">
      <dgm:prSet presAssocID="{B98F22C9-EF9A-4F25-BE41-F8F7699E0443}" presName="parentLin" presStyleCnt="0"/>
      <dgm:spPr/>
    </dgm:pt>
    <dgm:pt modelId="{7E8862FD-2B30-4E1D-BD57-FBEF1A880AB1}" type="pres">
      <dgm:prSet presAssocID="{B98F22C9-EF9A-4F25-BE41-F8F7699E044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DDF1DC0-2774-46A5-BD85-C1AC8087BD7C}" type="pres">
      <dgm:prSet presAssocID="{B98F22C9-EF9A-4F25-BE41-F8F7699E0443}" presName="parentText" presStyleLbl="node1" presStyleIdx="2" presStyleCnt="4" custScaleX="124562" custScaleY="388042" custLinFactNeighborX="-1152" custLinFactNeighborY="-92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BC1EE-FB8E-4224-A905-289AB6C74D2B}" type="pres">
      <dgm:prSet presAssocID="{B98F22C9-EF9A-4F25-BE41-F8F7699E0443}" presName="negativeSpace" presStyleCnt="0"/>
      <dgm:spPr/>
    </dgm:pt>
    <dgm:pt modelId="{00C7896F-149F-44B9-82BC-229C1293FC40}" type="pres">
      <dgm:prSet presAssocID="{B98F22C9-EF9A-4F25-BE41-F8F7699E0443}" presName="childText" presStyleLbl="conFgAcc1" presStyleIdx="2" presStyleCnt="4" custScaleY="19184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F1E6BC96-3049-4ECA-8D32-D64E675EAEE9}" type="pres">
      <dgm:prSet presAssocID="{FFE36350-80F8-4C0F-8DD4-E11347B3383C}" presName="spaceBetweenRectangles" presStyleCnt="0"/>
      <dgm:spPr/>
    </dgm:pt>
    <dgm:pt modelId="{90AF3AB4-2D98-4C30-BD76-4092DB077D8A}" type="pres">
      <dgm:prSet presAssocID="{6C2E98AC-168E-4450-92BE-AEB5CBDDA0E6}" presName="parentLin" presStyleCnt="0"/>
      <dgm:spPr/>
    </dgm:pt>
    <dgm:pt modelId="{1195E0D0-8BEA-4802-A0B1-5834E3F45E1A}" type="pres">
      <dgm:prSet presAssocID="{6C2E98AC-168E-4450-92BE-AEB5CBDDA0E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5A20C3F-31A1-4723-9FB2-6C9649F91B97}" type="pres">
      <dgm:prSet presAssocID="{6C2E98AC-168E-4450-92BE-AEB5CBDDA0E6}" presName="parentText" presStyleLbl="node1" presStyleIdx="3" presStyleCnt="4" custAng="10800000" custFlipVert="1" custScaleX="125279" custScaleY="3226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D66C8-5937-4D33-977E-789897A3F440}" type="pres">
      <dgm:prSet presAssocID="{6C2E98AC-168E-4450-92BE-AEB5CBDDA0E6}" presName="negativeSpace" presStyleCnt="0"/>
      <dgm:spPr/>
    </dgm:pt>
    <dgm:pt modelId="{D5E0A6C1-B5D2-4063-AED6-6D26C24B6D34}" type="pres">
      <dgm:prSet presAssocID="{6C2E98AC-168E-4450-92BE-AEB5CBDDA0E6}" presName="childText" presStyleLbl="conFgAcc1" presStyleIdx="3" presStyleCnt="4" custScaleY="19331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74D68A5A-4226-425E-8D99-E0336B1143AE}" srcId="{611AF99A-0232-413E-99C6-45FE948FF067}" destId="{D118E00B-F4DB-47B5-B03D-C79D46F6DE70}" srcOrd="0" destOrd="0" parTransId="{F9058152-5C77-45E4-9C49-3E10FBDA3B9A}" sibTransId="{A2A58BCB-FF18-48A3-95F4-9A717AF7AAB8}"/>
    <dgm:cxn modelId="{3489F4B9-3BF3-4362-BC66-7ADAE42F04D1}" type="presOf" srcId="{6C2E98AC-168E-4450-92BE-AEB5CBDDA0E6}" destId="{1195E0D0-8BEA-4802-A0B1-5834E3F45E1A}" srcOrd="0" destOrd="0" presId="urn:microsoft.com/office/officeart/2005/8/layout/list1"/>
    <dgm:cxn modelId="{729A5C37-6618-44A3-87B5-0B3210609710}" srcId="{611AF99A-0232-413E-99C6-45FE948FF067}" destId="{B98F22C9-EF9A-4F25-BE41-F8F7699E0443}" srcOrd="2" destOrd="0" parTransId="{A667326A-4DB7-4110-8202-D85EFFAB3EC8}" sibTransId="{FFE36350-80F8-4C0F-8DD4-E11347B3383C}"/>
    <dgm:cxn modelId="{C5CFA25A-6DF8-4374-85BE-CA949DA8A8D8}" type="presOf" srcId="{B98F22C9-EF9A-4F25-BE41-F8F7699E0443}" destId="{7E8862FD-2B30-4E1D-BD57-FBEF1A880AB1}" srcOrd="0" destOrd="0" presId="urn:microsoft.com/office/officeart/2005/8/layout/list1"/>
    <dgm:cxn modelId="{8089EF3D-26D0-4CDB-A45F-F919989C942E}" srcId="{611AF99A-0232-413E-99C6-45FE948FF067}" destId="{6C2E98AC-168E-4450-92BE-AEB5CBDDA0E6}" srcOrd="3" destOrd="0" parTransId="{2F035719-700F-4987-A60C-C166F867AB54}" sibTransId="{E0655427-7E35-4C9A-83CE-8D986D822C0F}"/>
    <dgm:cxn modelId="{FE81D3ED-F0DB-4D94-A9D4-0DF73E3294C3}" type="presOf" srcId="{6C2E98AC-168E-4450-92BE-AEB5CBDDA0E6}" destId="{25A20C3F-31A1-4723-9FB2-6C9649F91B97}" srcOrd="1" destOrd="0" presId="urn:microsoft.com/office/officeart/2005/8/layout/list1"/>
    <dgm:cxn modelId="{86986581-7FC6-41BA-8611-7FC553A3F3A8}" srcId="{611AF99A-0232-413E-99C6-45FE948FF067}" destId="{4858EDFD-60E5-47B9-84E8-E3A2C9DDF8AB}" srcOrd="1" destOrd="0" parTransId="{553D99FA-880C-4B63-9F87-C20A6F40588C}" sibTransId="{1FCBDAD2-0502-45D5-9B88-3D62773E514F}"/>
    <dgm:cxn modelId="{FDA9799C-96C9-4CF0-B7A0-5237E4410465}" type="presOf" srcId="{B98F22C9-EF9A-4F25-BE41-F8F7699E0443}" destId="{1DDF1DC0-2774-46A5-BD85-C1AC8087BD7C}" srcOrd="1" destOrd="0" presId="urn:microsoft.com/office/officeart/2005/8/layout/list1"/>
    <dgm:cxn modelId="{E8E30ADF-069E-49BF-AB40-5F584745BCC4}" type="presOf" srcId="{611AF99A-0232-413E-99C6-45FE948FF067}" destId="{416B7D88-F18C-4D8F-B166-236D09CC974E}" srcOrd="0" destOrd="0" presId="urn:microsoft.com/office/officeart/2005/8/layout/list1"/>
    <dgm:cxn modelId="{2A839F20-1ED6-43E8-A52B-377F3F5040F7}" type="presOf" srcId="{D118E00B-F4DB-47B5-B03D-C79D46F6DE70}" destId="{24A4ACB1-8BB9-42EC-9F4E-6A80ED1F4331}" srcOrd="0" destOrd="0" presId="urn:microsoft.com/office/officeart/2005/8/layout/list1"/>
    <dgm:cxn modelId="{6D06CC2C-71FA-4536-9444-8B36562FE59E}" type="presOf" srcId="{4858EDFD-60E5-47B9-84E8-E3A2C9DDF8AB}" destId="{1E5D2926-8D51-47B8-A57E-1BA74AF2071B}" srcOrd="1" destOrd="0" presId="urn:microsoft.com/office/officeart/2005/8/layout/list1"/>
    <dgm:cxn modelId="{D77D818B-43B3-4799-8DB1-EBF1500E27FB}" type="presOf" srcId="{D118E00B-F4DB-47B5-B03D-C79D46F6DE70}" destId="{1581A0B3-42FC-40A5-A3B6-A5958D49FAE6}" srcOrd="1" destOrd="0" presId="urn:microsoft.com/office/officeart/2005/8/layout/list1"/>
    <dgm:cxn modelId="{2341D3E0-59E5-4FD0-BF3C-BF3D4EF12113}" type="presOf" srcId="{4858EDFD-60E5-47B9-84E8-E3A2C9DDF8AB}" destId="{140E4C66-75F8-4BB6-8BEF-11A1E4B489B3}" srcOrd="0" destOrd="0" presId="urn:microsoft.com/office/officeart/2005/8/layout/list1"/>
    <dgm:cxn modelId="{0C70AD0B-ECA3-469D-BB9C-7D7F03FC8935}" type="presParOf" srcId="{416B7D88-F18C-4D8F-B166-236D09CC974E}" destId="{5C347AB5-CE0E-472B-AFFC-C4FC37F5E2A1}" srcOrd="0" destOrd="0" presId="urn:microsoft.com/office/officeart/2005/8/layout/list1"/>
    <dgm:cxn modelId="{7B60BC8C-97F2-4896-85C8-8DDFC8A33A07}" type="presParOf" srcId="{5C347AB5-CE0E-472B-AFFC-C4FC37F5E2A1}" destId="{24A4ACB1-8BB9-42EC-9F4E-6A80ED1F4331}" srcOrd="0" destOrd="0" presId="urn:microsoft.com/office/officeart/2005/8/layout/list1"/>
    <dgm:cxn modelId="{11111BAF-4F55-438A-BDC4-9128F69847AF}" type="presParOf" srcId="{5C347AB5-CE0E-472B-AFFC-C4FC37F5E2A1}" destId="{1581A0B3-42FC-40A5-A3B6-A5958D49FAE6}" srcOrd="1" destOrd="0" presId="urn:microsoft.com/office/officeart/2005/8/layout/list1"/>
    <dgm:cxn modelId="{755B9896-2F40-4D58-A5F3-0627607C3BCB}" type="presParOf" srcId="{416B7D88-F18C-4D8F-B166-236D09CC974E}" destId="{231FE90C-910F-4270-B96A-8ED14191543C}" srcOrd="1" destOrd="0" presId="urn:microsoft.com/office/officeart/2005/8/layout/list1"/>
    <dgm:cxn modelId="{8569AE84-3CB7-40FB-83E7-E79B8EBE9FB3}" type="presParOf" srcId="{416B7D88-F18C-4D8F-B166-236D09CC974E}" destId="{0B092315-7CF5-45F4-A82E-47B42EB77195}" srcOrd="2" destOrd="0" presId="urn:microsoft.com/office/officeart/2005/8/layout/list1"/>
    <dgm:cxn modelId="{1446DEC2-9555-4302-A221-CF89B0E94D9C}" type="presParOf" srcId="{416B7D88-F18C-4D8F-B166-236D09CC974E}" destId="{FF898746-B264-4CDB-9BE2-FF8C4D4485C5}" srcOrd="3" destOrd="0" presId="urn:microsoft.com/office/officeart/2005/8/layout/list1"/>
    <dgm:cxn modelId="{D31F9A03-C5BB-4E03-BFE4-2103F9A8CCA1}" type="presParOf" srcId="{416B7D88-F18C-4D8F-B166-236D09CC974E}" destId="{40EC36A2-C2CA-44C1-8906-00D291B18E3A}" srcOrd="4" destOrd="0" presId="urn:microsoft.com/office/officeart/2005/8/layout/list1"/>
    <dgm:cxn modelId="{9C6278B8-78AC-4CA8-AB73-0EA65E9A2922}" type="presParOf" srcId="{40EC36A2-C2CA-44C1-8906-00D291B18E3A}" destId="{140E4C66-75F8-4BB6-8BEF-11A1E4B489B3}" srcOrd="0" destOrd="0" presId="urn:microsoft.com/office/officeart/2005/8/layout/list1"/>
    <dgm:cxn modelId="{EF9018CF-B836-44FB-BA7C-0A9AAF809265}" type="presParOf" srcId="{40EC36A2-C2CA-44C1-8906-00D291B18E3A}" destId="{1E5D2926-8D51-47B8-A57E-1BA74AF2071B}" srcOrd="1" destOrd="0" presId="urn:microsoft.com/office/officeart/2005/8/layout/list1"/>
    <dgm:cxn modelId="{F90A391A-40CA-4DA8-BB9B-62A4DF6BBCF6}" type="presParOf" srcId="{416B7D88-F18C-4D8F-B166-236D09CC974E}" destId="{F1AFB530-7D62-4259-9874-44C6A2B67D64}" srcOrd="5" destOrd="0" presId="urn:microsoft.com/office/officeart/2005/8/layout/list1"/>
    <dgm:cxn modelId="{D0F5DC5C-01BD-422F-BB05-5165A2F248D0}" type="presParOf" srcId="{416B7D88-F18C-4D8F-B166-236D09CC974E}" destId="{5FB1D680-489C-4693-9B7D-0C7AD0A10910}" srcOrd="6" destOrd="0" presId="urn:microsoft.com/office/officeart/2005/8/layout/list1"/>
    <dgm:cxn modelId="{42F718C9-8DC8-480E-AF12-B85A120582B8}" type="presParOf" srcId="{416B7D88-F18C-4D8F-B166-236D09CC974E}" destId="{54ED26D3-4CCA-4352-9D76-2F7D3BD43570}" srcOrd="7" destOrd="0" presId="urn:microsoft.com/office/officeart/2005/8/layout/list1"/>
    <dgm:cxn modelId="{C6C9AE66-36F1-4462-A0D1-466DF2C026F9}" type="presParOf" srcId="{416B7D88-F18C-4D8F-B166-236D09CC974E}" destId="{C752BE6D-345B-4A57-9F84-B325D49DD447}" srcOrd="8" destOrd="0" presId="urn:microsoft.com/office/officeart/2005/8/layout/list1"/>
    <dgm:cxn modelId="{9A0FA6B0-4B76-4270-9B7D-46F6836EABEA}" type="presParOf" srcId="{C752BE6D-345B-4A57-9F84-B325D49DD447}" destId="{7E8862FD-2B30-4E1D-BD57-FBEF1A880AB1}" srcOrd="0" destOrd="0" presId="urn:microsoft.com/office/officeart/2005/8/layout/list1"/>
    <dgm:cxn modelId="{F8D027E2-E80A-4383-B54E-8DDED9BAA5E8}" type="presParOf" srcId="{C752BE6D-345B-4A57-9F84-B325D49DD447}" destId="{1DDF1DC0-2774-46A5-BD85-C1AC8087BD7C}" srcOrd="1" destOrd="0" presId="urn:microsoft.com/office/officeart/2005/8/layout/list1"/>
    <dgm:cxn modelId="{4AAB7509-916C-44BA-9AF4-DCC7AC8DC04A}" type="presParOf" srcId="{416B7D88-F18C-4D8F-B166-236D09CC974E}" destId="{E5FBC1EE-FB8E-4224-A905-289AB6C74D2B}" srcOrd="9" destOrd="0" presId="urn:microsoft.com/office/officeart/2005/8/layout/list1"/>
    <dgm:cxn modelId="{42D3C385-D649-4404-AB15-3C2CA87109DE}" type="presParOf" srcId="{416B7D88-F18C-4D8F-B166-236D09CC974E}" destId="{00C7896F-149F-44B9-82BC-229C1293FC40}" srcOrd="10" destOrd="0" presId="urn:microsoft.com/office/officeart/2005/8/layout/list1"/>
    <dgm:cxn modelId="{66D43DBA-7370-4ED0-8BD6-F81C3B017197}" type="presParOf" srcId="{416B7D88-F18C-4D8F-B166-236D09CC974E}" destId="{F1E6BC96-3049-4ECA-8D32-D64E675EAEE9}" srcOrd="11" destOrd="0" presId="urn:microsoft.com/office/officeart/2005/8/layout/list1"/>
    <dgm:cxn modelId="{06C539A9-6ADF-4BD2-AFA4-E23B50396B0E}" type="presParOf" srcId="{416B7D88-F18C-4D8F-B166-236D09CC974E}" destId="{90AF3AB4-2D98-4C30-BD76-4092DB077D8A}" srcOrd="12" destOrd="0" presId="urn:microsoft.com/office/officeart/2005/8/layout/list1"/>
    <dgm:cxn modelId="{B5FE40CC-135C-4DB1-977C-D1ADCFD745BD}" type="presParOf" srcId="{90AF3AB4-2D98-4C30-BD76-4092DB077D8A}" destId="{1195E0D0-8BEA-4802-A0B1-5834E3F45E1A}" srcOrd="0" destOrd="0" presId="urn:microsoft.com/office/officeart/2005/8/layout/list1"/>
    <dgm:cxn modelId="{FA587AE0-ACAB-419C-AD5D-25884265B6D5}" type="presParOf" srcId="{90AF3AB4-2D98-4C30-BD76-4092DB077D8A}" destId="{25A20C3F-31A1-4723-9FB2-6C9649F91B97}" srcOrd="1" destOrd="0" presId="urn:microsoft.com/office/officeart/2005/8/layout/list1"/>
    <dgm:cxn modelId="{79AC6582-AC9B-4191-BD71-B4D281C6721E}" type="presParOf" srcId="{416B7D88-F18C-4D8F-B166-236D09CC974E}" destId="{952D66C8-5937-4D33-977E-789897A3F440}" srcOrd="13" destOrd="0" presId="urn:microsoft.com/office/officeart/2005/8/layout/list1"/>
    <dgm:cxn modelId="{B05E1885-BF4C-43C3-8E7D-B8DA04289404}" type="presParOf" srcId="{416B7D88-F18C-4D8F-B166-236D09CC974E}" destId="{D5E0A6C1-B5D2-4063-AED6-6D26C24B6D34}" srcOrd="14" destOrd="0" presId="urn:microsoft.com/office/officeart/2005/8/layout/list1"/>
  </dgm:cxnLst>
  <dgm:bg>
    <a:effectLst>
      <a:glow rad="139700">
        <a:schemeClr val="accent5">
          <a:satMod val="175000"/>
          <a:alpha val="40000"/>
        </a:schemeClr>
      </a:glow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2CEE6-21A8-4EE2-B7EC-EB3174644FE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1DF33C-C9C9-45D0-BA17-B8EB7B32CDE6}">
      <dgm:prSet phldrT="[Текст]" custT="1"/>
      <dgm:spPr>
        <a:solidFill>
          <a:schemeClr val="accent2">
            <a:lumMod val="60000"/>
            <a:lumOff val="40000"/>
            <a:alpha val="73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 sz="2400" dirty="0"/>
        </a:p>
      </dgm:t>
    </dgm:pt>
    <dgm:pt modelId="{20AFD547-0EAA-483D-A3BD-B8A040202BD7}" type="parTrans" cxnId="{065D34BF-E9FF-40AE-8423-76D73DD30BC6}">
      <dgm:prSet/>
      <dgm:spPr/>
      <dgm:t>
        <a:bodyPr/>
        <a:lstStyle/>
        <a:p>
          <a:endParaRPr lang="ru-RU"/>
        </a:p>
      </dgm:t>
    </dgm:pt>
    <dgm:pt modelId="{72C9137B-00A0-4A4E-A422-1399B7F9E488}" type="sibTrans" cxnId="{065D34BF-E9FF-40AE-8423-76D73DD30BC6}">
      <dgm:prSet/>
      <dgm:spPr/>
      <dgm:t>
        <a:bodyPr/>
        <a:lstStyle/>
        <a:p>
          <a:endParaRPr lang="ru-RU"/>
        </a:p>
      </dgm:t>
    </dgm:pt>
    <dgm:pt modelId="{59CE6631-9BFA-48DE-9F25-44AD033E9CB5}">
      <dgm:prSet phldrT="[Текст]"/>
      <dgm:spPr>
        <a:solidFill>
          <a:schemeClr val="accent1">
            <a:lumMod val="75000"/>
            <a:alpha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7921874C-4AE0-482D-8648-4B94073F76DF}" type="parTrans" cxnId="{6656B7E4-A245-44E3-B767-E3C5B58F08B2}">
      <dgm:prSet/>
      <dgm:spPr/>
      <dgm:t>
        <a:bodyPr/>
        <a:lstStyle/>
        <a:p>
          <a:endParaRPr lang="ru-RU"/>
        </a:p>
      </dgm:t>
    </dgm:pt>
    <dgm:pt modelId="{1648FE87-9542-4047-9899-C1F834E6B803}" type="sibTrans" cxnId="{6656B7E4-A245-44E3-B767-E3C5B58F08B2}">
      <dgm:prSet/>
      <dgm:spPr/>
      <dgm:t>
        <a:bodyPr/>
        <a:lstStyle/>
        <a:p>
          <a:endParaRPr lang="ru-RU"/>
        </a:p>
      </dgm:t>
    </dgm:pt>
    <dgm:pt modelId="{6E321151-04AF-4DE0-8E7D-1962876607AC}">
      <dgm:prSet phldrT="[Текст]" custT="1"/>
      <dgm:spPr>
        <a:solidFill>
          <a:srgbClr val="00B0F0">
            <a:alpha val="31000"/>
          </a:srgbClr>
        </a:solidFill>
        <a:ln>
          <a:solidFill>
            <a:srgbClr val="FF0000"/>
          </a:solidFill>
        </a:ln>
      </dgm:spPr>
      <dgm:t>
        <a:bodyPr/>
        <a:lstStyle/>
        <a:p>
          <a:endParaRPr lang="ru-RU" sz="1500" dirty="0"/>
        </a:p>
      </dgm:t>
    </dgm:pt>
    <dgm:pt modelId="{27CA231B-5E7F-4812-9699-1626C85DFB8F}" type="parTrans" cxnId="{9B3BE810-D73A-4218-A005-DF4F72FC45D5}">
      <dgm:prSet/>
      <dgm:spPr/>
      <dgm:t>
        <a:bodyPr/>
        <a:lstStyle/>
        <a:p>
          <a:endParaRPr lang="ru-RU"/>
        </a:p>
      </dgm:t>
    </dgm:pt>
    <dgm:pt modelId="{9C486153-451A-4432-A5B6-90EACB4BED33}" type="sibTrans" cxnId="{9B3BE810-D73A-4218-A005-DF4F72FC45D5}">
      <dgm:prSet/>
      <dgm:spPr/>
      <dgm:t>
        <a:bodyPr/>
        <a:lstStyle/>
        <a:p>
          <a:endParaRPr lang="ru-RU"/>
        </a:p>
      </dgm:t>
    </dgm:pt>
    <dgm:pt modelId="{7C420104-EA56-4F7D-8ACA-F71550A3A8D2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Таблица оценок физической подготовленности</a:t>
          </a:r>
          <a:endParaRPr lang="ru-RU" sz="1500" dirty="0"/>
        </a:p>
      </dgm:t>
    </dgm:pt>
    <dgm:pt modelId="{AFBA63E3-A333-47F9-AFC2-9721FC65C357}" type="parTrans" cxnId="{3C9359C0-0577-4F8D-B0DB-C9EA040752C4}">
      <dgm:prSet/>
      <dgm:spPr/>
      <dgm:t>
        <a:bodyPr/>
        <a:lstStyle/>
        <a:p>
          <a:endParaRPr lang="ru-RU"/>
        </a:p>
      </dgm:t>
    </dgm:pt>
    <dgm:pt modelId="{2FE0942A-9532-4FF3-894C-5E0296060A3F}" type="sibTrans" cxnId="{3C9359C0-0577-4F8D-B0DB-C9EA040752C4}">
      <dgm:prSet/>
      <dgm:spPr/>
      <dgm:t>
        <a:bodyPr/>
        <a:lstStyle/>
        <a:p>
          <a:endParaRPr lang="ru-RU"/>
        </a:p>
      </dgm:t>
    </dgm:pt>
    <dgm:pt modelId="{55486130-68AB-4FCD-B148-7B74FB25B1B6}">
      <dgm:prSet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Протокол физической подготовленности</a:t>
          </a:r>
          <a:endParaRPr lang="ru-RU" sz="2400" dirty="0"/>
        </a:p>
      </dgm:t>
    </dgm:pt>
    <dgm:pt modelId="{7B183E22-6B55-4DFF-BAEB-A0AA0EEC000B}" type="parTrans" cxnId="{4D409634-16A3-4904-9122-61F964D889AA}">
      <dgm:prSet/>
      <dgm:spPr/>
      <dgm:t>
        <a:bodyPr/>
        <a:lstStyle/>
        <a:p>
          <a:endParaRPr lang="ru-RU"/>
        </a:p>
      </dgm:t>
    </dgm:pt>
    <dgm:pt modelId="{118E05E2-36BE-4C9F-81E0-8201E7A5DE10}" type="sibTrans" cxnId="{4D409634-16A3-4904-9122-61F964D889AA}">
      <dgm:prSet/>
      <dgm:spPr/>
      <dgm:t>
        <a:bodyPr/>
        <a:lstStyle/>
        <a:p>
          <a:endParaRPr lang="ru-RU"/>
        </a:p>
      </dgm:t>
    </dgm:pt>
    <dgm:pt modelId="{2525FB33-A483-452B-B72F-32D410E9689B}">
      <dgm:prSet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Паспорт физической подготовленности детей 4-7 лет</a:t>
          </a:r>
          <a:endParaRPr lang="ru-RU" sz="2400" dirty="0"/>
        </a:p>
      </dgm:t>
    </dgm:pt>
    <dgm:pt modelId="{93AE3F00-2C9F-4E54-ABF6-9BD085E54719}" type="parTrans" cxnId="{4FF28EBD-600D-45A5-9818-E6D29E8764C9}">
      <dgm:prSet/>
      <dgm:spPr/>
      <dgm:t>
        <a:bodyPr/>
        <a:lstStyle/>
        <a:p>
          <a:endParaRPr lang="ru-RU"/>
        </a:p>
      </dgm:t>
    </dgm:pt>
    <dgm:pt modelId="{72D91A28-C822-4F7C-93DC-8390DFB2E7C6}" type="sibTrans" cxnId="{4FF28EBD-600D-45A5-9818-E6D29E8764C9}">
      <dgm:prSet/>
      <dgm:spPr/>
      <dgm:t>
        <a:bodyPr/>
        <a:lstStyle/>
        <a:p>
          <a:endParaRPr lang="ru-RU"/>
        </a:p>
      </dgm:t>
    </dgm:pt>
    <dgm:pt modelId="{084DEE6A-865D-4F1F-89E9-E992BE7B5B69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endParaRPr lang="ru-RU" sz="1500" dirty="0"/>
        </a:p>
      </dgm:t>
    </dgm:pt>
    <dgm:pt modelId="{56F05A46-4A03-4B81-9BBF-AAF88913BF35}" type="parTrans" cxnId="{97FABEAF-C1E5-4295-82A2-1C9008810099}">
      <dgm:prSet/>
      <dgm:spPr/>
      <dgm:t>
        <a:bodyPr/>
        <a:lstStyle/>
        <a:p>
          <a:endParaRPr lang="ru-RU"/>
        </a:p>
      </dgm:t>
    </dgm:pt>
    <dgm:pt modelId="{9E408CE6-541C-413C-A305-166040E2C31E}" type="sibTrans" cxnId="{97FABEAF-C1E5-4295-82A2-1C9008810099}">
      <dgm:prSet/>
      <dgm:spPr/>
      <dgm:t>
        <a:bodyPr/>
        <a:lstStyle/>
        <a:p>
          <a:endParaRPr lang="ru-RU"/>
        </a:p>
      </dgm:t>
    </dgm:pt>
    <dgm:pt modelId="{FA78E471-7BCC-458B-A9BD-4790AC50BE64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endParaRPr lang="ru-RU" sz="1500" dirty="0"/>
        </a:p>
      </dgm:t>
    </dgm:pt>
    <dgm:pt modelId="{2F6C4D89-D0E5-48FD-9521-B86780A2EC8A}" type="parTrans" cxnId="{A4C977BE-123B-43F2-8A92-DFBBF8A93FF8}">
      <dgm:prSet/>
      <dgm:spPr/>
      <dgm:t>
        <a:bodyPr/>
        <a:lstStyle/>
        <a:p>
          <a:endParaRPr lang="ru-RU"/>
        </a:p>
      </dgm:t>
    </dgm:pt>
    <dgm:pt modelId="{7AEB98E7-3686-4F9D-AC8B-ECADFD5B55B4}" type="sibTrans" cxnId="{A4C977BE-123B-43F2-8A92-DFBBF8A93FF8}">
      <dgm:prSet/>
      <dgm:spPr/>
      <dgm:t>
        <a:bodyPr/>
        <a:lstStyle/>
        <a:p>
          <a:endParaRPr lang="ru-RU"/>
        </a:p>
      </dgm:t>
    </dgm:pt>
    <dgm:pt modelId="{99A19BB8-2829-431D-B740-E46E86D1F0EC}">
      <dgm:prSet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Таблица оценки качества педагогического процесса в образовательной области «Физическая культура»</a:t>
          </a:r>
          <a:endParaRPr lang="ru-RU" sz="2400" dirty="0"/>
        </a:p>
      </dgm:t>
    </dgm:pt>
    <dgm:pt modelId="{0405DDAC-045E-4DF0-A1EA-9CCE264613F8}" type="parTrans" cxnId="{BA85163A-CC57-4884-80C1-7D232AEB09D5}">
      <dgm:prSet/>
      <dgm:spPr/>
      <dgm:t>
        <a:bodyPr/>
        <a:lstStyle/>
        <a:p>
          <a:endParaRPr lang="ru-RU"/>
        </a:p>
      </dgm:t>
    </dgm:pt>
    <dgm:pt modelId="{6E36C8AD-0463-4EEF-9157-4FEC24622DB5}" type="sibTrans" cxnId="{BA85163A-CC57-4884-80C1-7D232AEB09D5}">
      <dgm:prSet/>
      <dgm:spPr/>
      <dgm:t>
        <a:bodyPr/>
        <a:lstStyle/>
        <a:p>
          <a:endParaRPr lang="ru-RU"/>
        </a:p>
      </dgm:t>
    </dgm:pt>
    <dgm:pt modelId="{F68D8FCC-16FD-4111-8CAC-7A7DEBBF0A3D}">
      <dgm:prSet/>
      <dgm:spPr>
        <a:solidFill>
          <a:schemeClr val="accent5">
            <a:lumMod val="75000"/>
            <a:alpha val="84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555E2B8E-2143-431F-B8AD-410FABE4C785}" type="parTrans" cxnId="{A232D808-F40D-4205-AC73-E48BC22BC658}">
      <dgm:prSet/>
      <dgm:spPr/>
      <dgm:t>
        <a:bodyPr/>
        <a:lstStyle/>
        <a:p>
          <a:endParaRPr lang="ru-RU"/>
        </a:p>
      </dgm:t>
    </dgm:pt>
    <dgm:pt modelId="{A74D44B7-4043-4053-BB22-11F61821E4B3}" type="sibTrans" cxnId="{A232D808-F40D-4205-AC73-E48BC22BC658}">
      <dgm:prSet/>
      <dgm:spPr/>
      <dgm:t>
        <a:bodyPr/>
        <a:lstStyle/>
        <a:p>
          <a:endParaRPr lang="ru-RU"/>
        </a:p>
      </dgm:t>
    </dgm:pt>
    <dgm:pt modelId="{C21F40E0-9445-4CB5-8298-BCE96742FF5F}" type="pres">
      <dgm:prSet presAssocID="{8492CEE6-21A8-4EE2-B7EC-EB3174644F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DDF58A-3517-4946-96EC-04C888C42EA8}" type="pres">
      <dgm:prSet presAssocID="{6E321151-04AF-4DE0-8E7D-1962876607AC}" presName="composite" presStyleCnt="0"/>
      <dgm:spPr/>
    </dgm:pt>
    <dgm:pt modelId="{6382CD34-6C9C-457F-902C-4E7D5DA23A8C}" type="pres">
      <dgm:prSet presAssocID="{6E321151-04AF-4DE0-8E7D-1962876607A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6102C-C51C-4872-9C02-336AFE65F3EB}" type="pres">
      <dgm:prSet presAssocID="{6E321151-04AF-4DE0-8E7D-1962876607A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F5A77-93D7-4765-BE94-B9C0A6F9C720}" type="pres">
      <dgm:prSet presAssocID="{9C486153-451A-4432-A5B6-90EACB4BED33}" presName="sp" presStyleCnt="0"/>
      <dgm:spPr/>
    </dgm:pt>
    <dgm:pt modelId="{BCA3157F-6D7C-4A68-AC02-5E55C8CCD17D}" type="pres">
      <dgm:prSet presAssocID="{BB1DF33C-C9C9-45D0-BA17-B8EB7B32CDE6}" presName="composite" presStyleCnt="0"/>
      <dgm:spPr/>
    </dgm:pt>
    <dgm:pt modelId="{B534CCA4-4392-4055-8C10-895EBAFB4A4A}" type="pres">
      <dgm:prSet presAssocID="{BB1DF33C-C9C9-45D0-BA17-B8EB7B32CDE6}" presName="parentText" presStyleLbl="alignNode1" presStyleIdx="1" presStyleCnt="4" custLinFactNeighborX="0" custLinFactNeighborY="2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BCDED-B986-47C6-869C-48D3F9E57180}" type="pres">
      <dgm:prSet presAssocID="{BB1DF33C-C9C9-45D0-BA17-B8EB7B32CDE6}" presName="descendantText" presStyleLbl="alignAcc1" presStyleIdx="1" presStyleCnt="4" custScaleX="100396" custLinFactNeighborX="1007" custLinFactNeighborY="4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B1D83-0B6E-40FC-B7F9-4291AE768844}" type="pres">
      <dgm:prSet presAssocID="{72C9137B-00A0-4A4E-A422-1399B7F9E488}" presName="sp" presStyleCnt="0"/>
      <dgm:spPr/>
    </dgm:pt>
    <dgm:pt modelId="{56A38146-8F8B-4173-9776-74CFAA61DFA8}" type="pres">
      <dgm:prSet presAssocID="{59CE6631-9BFA-48DE-9F25-44AD033E9CB5}" presName="composite" presStyleCnt="0"/>
      <dgm:spPr/>
    </dgm:pt>
    <dgm:pt modelId="{39BB4216-0734-40A4-80F8-74A8F82DB11B}" type="pres">
      <dgm:prSet presAssocID="{59CE6631-9BFA-48DE-9F25-44AD033E9CB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7530A-0E42-4E05-9E92-AC52C42B4444}" type="pres">
      <dgm:prSet presAssocID="{59CE6631-9BFA-48DE-9F25-44AD033E9CB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635B6-5ABA-4F5F-888B-716A16D072E1}" type="pres">
      <dgm:prSet presAssocID="{1648FE87-9542-4047-9899-C1F834E6B803}" presName="sp" presStyleCnt="0"/>
      <dgm:spPr/>
    </dgm:pt>
    <dgm:pt modelId="{AD3E3AC4-AC6E-44FF-854B-6DA1028B532D}" type="pres">
      <dgm:prSet presAssocID="{F68D8FCC-16FD-4111-8CAC-7A7DEBBF0A3D}" presName="composite" presStyleCnt="0"/>
      <dgm:spPr/>
    </dgm:pt>
    <dgm:pt modelId="{98D8D732-B22E-45E0-8CF3-AFEC4D18D55A}" type="pres">
      <dgm:prSet presAssocID="{F68D8FCC-16FD-4111-8CAC-7A7DEBBF0A3D}" presName="parentText" presStyleLbl="alignNode1" presStyleIdx="3" presStyleCnt="4" custLinFactNeighborX="789" custLinFactNeighborY="-5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E3D9F-04C1-4D4D-A789-689118EE28E3}" type="pres">
      <dgm:prSet presAssocID="{F68D8FCC-16FD-4111-8CAC-7A7DEBBF0A3D}" presName="descendantText" presStyleLbl="alignAcc1" presStyleIdx="3" presStyleCnt="4" custScaleX="100307" custScaleY="149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0E80B6-7149-44A7-AE1E-DD93EB309A55}" type="presOf" srcId="{BB1DF33C-C9C9-45D0-BA17-B8EB7B32CDE6}" destId="{B534CCA4-4392-4055-8C10-895EBAFB4A4A}" srcOrd="0" destOrd="0" presId="urn:microsoft.com/office/officeart/2005/8/layout/chevron2"/>
    <dgm:cxn modelId="{A4C977BE-123B-43F2-8A92-DFBBF8A93FF8}" srcId="{6E321151-04AF-4DE0-8E7D-1962876607AC}" destId="{FA78E471-7BCC-458B-A9BD-4790AC50BE64}" srcOrd="2" destOrd="0" parTransId="{2F6C4D89-D0E5-48FD-9521-B86780A2EC8A}" sibTransId="{7AEB98E7-3686-4F9D-AC8B-ECADFD5B55B4}"/>
    <dgm:cxn modelId="{94F47030-164D-4634-9C7E-FD1BFE18273D}" type="presOf" srcId="{7C420104-EA56-4F7D-8ACA-F71550A3A8D2}" destId="{4BF6102C-C51C-4872-9C02-336AFE65F3EB}" srcOrd="0" destOrd="1" presId="urn:microsoft.com/office/officeart/2005/8/layout/chevron2"/>
    <dgm:cxn modelId="{BA85163A-CC57-4884-80C1-7D232AEB09D5}" srcId="{F68D8FCC-16FD-4111-8CAC-7A7DEBBF0A3D}" destId="{99A19BB8-2829-431D-B740-E46E86D1F0EC}" srcOrd="0" destOrd="0" parTransId="{0405DDAC-045E-4DF0-A1EA-9CCE264613F8}" sibTransId="{6E36C8AD-0463-4EEF-9157-4FEC24622DB5}"/>
    <dgm:cxn modelId="{C0864F03-4461-45B4-B743-4B6B06F1E639}" type="presOf" srcId="{084DEE6A-865D-4F1F-89E9-E992BE7B5B69}" destId="{4BF6102C-C51C-4872-9C02-336AFE65F3EB}" srcOrd="0" destOrd="0" presId="urn:microsoft.com/office/officeart/2005/8/layout/chevron2"/>
    <dgm:cxn modelId="{B833E8C0-E43F-44B8-8A94-EE2B4CF47A02}" type="presOf" srcId="{59CE6631-9BFA-48DE-9F25-44AD033E9CB5}" destId="{39BB4216-0734-40A4-80F8-74A8F82DB11B}" srcOrd="0" destOrd="0" presId="urn:microsoft.com/office/officeart/2005/8/layout/chevron2"/>
    <dgm:cxn modelId="{D5125DEC-FCBC-488B-A6EE-218047ACFE68}" type="presOf" srcId="{2525FB33-A483-452B-B72F-32D410E9689B}" destId="{8C37530A-0E42-4E05-9E92-AC52C42B4444}" srcOrd="0" destOrd="0" presId="urn:microsoft.com/office/officeart/2005/8/layout/chevron2"/>
    <dgm:cxn modelId="{9B3BE810-D73A-4218-A005-DF4F72FC45D5}" srcId="{8492CEE6-21A8-4EE2-B7EC-EB3174644FE3}" destId="{6E321151-04AF-4DE0-8E7D-1962876607AC}" srcOrd="0" destOrd="0" parTransId="{27CA231B-5E7F-4812-9699-1626C85DFB8F}" sibTransId="{9C486153-451A-4432-A5B6-90EACB4BED33}"/>
    <dgm:cxn modelId="{BCC53137-F0A5-4DA1-992D-1F7BDC14EF39}" type="presOf" srcId="{FA78E471-7BCC-458B-A9BD-4790AC50BE64}" destId="{4BF6102C-C51C-4872-9C02-336AFE65F3EB}" srcOrd="0" destOrd="2" presId="urn:microsoft.com/office/officeart/2005/8/layout/chevron2"/>
    <dgm:cxn modelId="{97FABEAF-C1E5-4295-82A2-1C9008810099}" srcId="{6E321151-04AF-4DE0-8E7D-1962876607AC}" destId="{084DEE6A-865D-4F1F-89E9-E992BE7B5B69}" srcOrd="0" destOrd="0" parTransId="{56F05A46-4A03-4B81-9BBF-AAF88913BF35}" sibTransId="{9E408CE6-541C-413C-A305-166040E2C31E}"/>
    <dgm:cxn modelId="{D86066C2-E75A-4E74-B269-19157D043038}" type="presOf" srcId="{8492CEE6-21A8-4EE2-B7EC-EB3174644FE3}" destId="{C21F40E0-9445-4CB5-8298-BCE96742FF5F}" srcOrd="0" destOrd="0" presId="urn:microsoft.com/office/officeart/2005/8/layout/chevron2"/>
    <dgm:cxn modelId="{065D34BF-E9FF-40AE-8423-76D73DD30BC6}" srcId="{8492CEE6-21A8-4EE2-B7EC-EB3174644FE3}" destId="{BB1DF33C-C9C9-45D0-BA17-B8EB7B32CDE6}" srcOrd="1" destOrd="0" parTransId="{20AFD547-0EAA-483D-A3BD-B8A040202BD7}" sibTransId="{72C9137B-00A0-4A4E-A422-1399B7F9E488}"/>
    <dgm:cxn modelId="{4FF28EBD-600D-45A5-9818-E6D29E8764C9}" srcId="{59CE6631-9BFA-48DE-9F25-44AD033E9CB5}" destId="{2525FB33-A483-452B-B72F-32D410E9689B}" srcOrd="0" destOrd="0" parTransId="{93AE3F00-2C9F-4E54-ABF6-9BD085E54719}" sibTransId="{72D91A28-C822-4F7C-93DC-8390DFB2E7C6}"/>
    <dgm:cxn modelId="{EAE02583-3E50-47D5-82F9-2881C7188CDC}" type="presOf" srcId="{F68D8FCC-16FD-4111-8CAC-7A7DEBBF0A3D}" destId="{98D8D732-B22E-45E0-8CF3-AFEC4D18D55A}" srcOrd="0" destOrd="0" presId="urn:microsoft.com/office/officeart/2005/8/layout/chevron2"/>
    <dgm:cxn modelId="{A232D808-F40D-4205-AC73-E48BC22BC658}" srcId="{8492CEE6-21A8-4EE2-B7EC-EB3174644FE3}" destId="{F68D8FCC-16FD-4111-8CAC-7A7DEBBF0A3D}" srcOrd="3" destOrd="0" parTransId="{555E2B8E-2143-431F-B8AD-410FABE4C785}" sibTransId="{A74D44B7-4043-4053-BB22-11F61821E4B3}"/>
    <dgm:cxn modelId="{915F4A8F-B363-4692-ACD5-9E0C67D76B59}" type="presOf" srcId="{55486130-68AB-4FCD-B148-7B74FB25B1B6}" destId="{377BCDED-B986-47C6-869C-48D3F9E57180}" srcOrd="0" destOrd="0" presId="urn:microsoft.com/office/officeart/2005/8/layout/chevron2"/>
    <dgm:cxn modelId="{6656B7E4-A245-44E3-B767-E3C5B58F08B2}" srcId="{8492CEE6-21A8-4EE2-B7EC-EB3174644FE3}" destId="{59CE6631-9BFA-48DE-9F25-44AD033E9CB5}" srcOrd="2" destOrd="0" parTransId="{7921874C-4AE0-482D-8648-4B94073F76DF}" sibTransId="{1648FE87-9542-4047-9899-C1F834E6B803}"/>
    <dgm:cxn modelId="{3C9359C0-0577-4F8D-B0DB-C9EA040752C4}" srcId="{6E321151-04AF-4DE0-8E7D-1962876607AC}" destId="{7C420104-EA56-4F7D-8ACA-F71550A3A8D2}" srcOrd="1" destOrd="0" parTransId="{AFBA63E3-A333-47F9-AFC2-9721FC65C357}" sibTransId="{2FE0942A-9532-4FF3-894C-5E0296060A3F}"/>
    <dgm:cxn modelId="{4D409634-16A3-4904-9122-61F964D889AA}" srcId="{BB1DF33C-C9C9-45D0-BA17-B8EB7B32CDE6}" destId="{55486130-68AB-4FCD-B148-7B74FB25B1B6}" srcOrd="0" destOrd="0" parTransId="{7B183E22-6B55-4DFF-BAEB-A0AA0EEC000B}" sibTransId="{118E05E2-36BE-4C9F-81E0-8201E7A5DE10}"/>
    <dgm:cxn modelId="{EB6852A2-8D61-416E-AE1E-E791C9B91E53}" type="presOf" srcId="{99A19BB8-2829-431D-B740-E46E86D1F0EC}" destId="{08AE3D9F-04C1-4D4D-A789-689118EE28E3}" srcOrd="0" destOrd="0" presId="urn:microsoft.com/office/officeart/2005/8/layout/chevron2"/>
    <dgm:cxn modelId="{6BF13553-2B49-422F-9253-2C5FF302D2B5}" type="presOf" srcId="{6E321151-04AF-4DE0-8E7D-1962876607AC}" destId="{6382CD34-6C9C-457F-902C-4E7D5DA23A8C}" srcOrd="0" destOrd="0" presId="urn:microsoft.com/office/officeart/2005/8/layout/chevron2"/>
    <dgm:cxn modelId="{13418A46-B217-4B75-9A6B-05C2F77F825A}" type="presParOf" srcId="{C21F40E0-9445-4CB5-8298-BCE96742FF5F}" destId="{50DDF58A-3517-4946-96EC-04C888C42EA8}" srcOrd="0" destOrd="0" presId="urn:microsoft.com/office/officeart/2005/8/layout/chevron2"/>
    <dgm:cxn modelId="{1AF3495A-504E-499C-AA05-BCF51FAFB051}" type="presParOf" srcId="{50DDF58A-3517-4946-96EC-04C888C42EA8}" destId="{6382CD34-6C9C-457F-902C-4E7D5DA23A8C}" srcOrd="0" destOrd="0" presId="urn:microsoft.com/office/officeart/2005/8/layout/chevron2"/>
    <dgm:cxn modelId="{8F6CB5E7-2450-442E-A8A8-9276A15B8FFC}" type="presParOf" srcId="{50DDF58A-3517-4946-96EC-04C888C42EA8}" destId="{4BF6102C-C51C-4872-9C02-336AFE65F3EB}" srcOrd="1" destOrd="0" presId="urn:microsoft.com/office/officeart/2005/8/layout/chevron2"/>
    <dgm:cxn modelId="{BBA5557F-E4D5-401A-8CA3-646F9BA0D8F7}" type="presParOf" srcId="{C21F40E0-9445-4CB5-8298-BCE96742FF5F}" destId="{A62F5A77-93D7-4765-BE94-B9C0A6F9C720}" srcOrd="1" destOrd="0" presId="urn:microsoft.com/office/officeart/2005/8/layout/chevron2"/>
    <dgm:cxn modelId="{254EE8C4-23D3-4808-8981-8D70A588C36A}" type="presParOf" srcId="{C21F40E0-9445-4CB5-8298-BCE96742FF5F}" destId="{BCA3157F-6D7C-4A68-AC02-5E55C8CCD17D}" srcOrd="2" destOrd="0" presId="urn:microsoft.com/office/officeart/2005/8/layout/chevron2"/>
    <dgm:cxn modelId="{CDABE4DE-2451-4435-93AD-D476799B38BE}" type="presParOf" srcId="{BCA3157F-6D7C-4A68-AC02-5E55C8CCD17D}" destId="{B534CCA4-4392-4055-8C10-895EBAFB4A4A}" srcOrd="0" destOrd="0" presId="urn:microsoft.com/office/officeart/2005/8/layout/chevron2"/>
    <dgm:cxn modelId="{7C6E92D4-B63F-46AE-8DA6-78A645116009}" type="presParOf" srcId="{BCA3157F-6D7C-4A68-AC02-5E55C8CCD17D}" destId="{377BCDED-B986-47C6-869C-48D3F9E57180}" srcOrd="1" destOrd="0" presId="urn:microsoft.com/office/officeart/2005/8/layout/chevron2"/>
    <dgm:cxn modelId="{68608C8E-BCFE-4E2B-9546-CBCC8CD61FE2}" type="presParOf" srcId="{C21F40E0-9445-4CB5-8298-BCE96742FF5F}" destId="{EB3B1D83-0B6E-40FC-B7F9-4291AE768844}" srcOrd="3" destOrd="0" presId="urn:microsoft.com/office/officeart/2005/8/layout/chevron2"/>
    <dgm:cxn modelId="{BFCD4749-35B8-49CE-8EE5-D9B5BC4672A0}" type="presParOf" srcId="{C21F40E0-9445-4CB5-8298-BCE96742FF5F}" destId="{56A38146-8F8B-4173-9776-74CFAA61DFA8}" srcOrd="4" destOrd="0" presId="urn:microsoft.com/office/officeart/2005/8/layout/chevron2"/>
    <dgm:cxn modelId="{7B7CE1DD-9BB8-46BC-A0BB-7396AF5968F3}" type="presParOf" srcId="{56A38146-8F8B-4173-9776-74CFAA61DFA8}" destId="{39BB4216-0734-40A4-80F8-74A8F82DB11B}" srcOrd="0" destOrd="0" presId="urn:microsoft.com/office/officeart/2005/8/layout/chevron2"/>
    <dgm:cxn modelId="{EFBEEBED-A4E4-4201-89E4-60B692EBE577}" type="presParOf" srcId="{56A38146-8F8B-4173-9776-74CFAA61DFA8}" destId="{8C37530A-0E42-4E05-9E92-AC52C42B4444}" srcOrd="1" destOrd="0" presId="urn:microsoft.com/office/officeart/2005/8/layout/chevron2"/>
    <dgm:cxn modelId="{33D33F80-E4A1-492C-99D4-7643FC1D7A26}" type="presParOf" srcId="{C21F40E0-9445-4CB5-8298-BCE96742FF5F}" destId="{DA3635B6-5ABA-4F5F-888B-716A16D072E1}" srcOrd="5" destOrd="0" presId="urn:microsoft.com/office/officeart/2005/8/layout/chevron2"/>
    <dgm:cxn modelId="{8FE6CB33-54C9-43C6-8079-9D032992BAE1}" type="presParOf" srcId="{C21F40E0-9445-4CB5-8298-BCE96742FF5F}" destId="{AD3E3AC4-AC6E-44FF-854B-6DA1028B532D}" srcOrd="6" destOrd="0" presId="urn:microsoft.com/office/officeart/2005/8/layout/chevron2"/>
    <dgm:cxn modelId="{E30CB058-1C9A-424E-9245-6F40675F746C}" type="presParOf" srcId="{AD3E3AC4-AC6E-44FF-854B-6DA1028B532D}" destId="{98D8D732-B22E-45E0-8CF3-AFEC4D18D55A}" srcOrd="0" destOrd="0" presId="urn:microsoft.com/office/officeart/2005/8/layout/chevron2"/>
    <dgm:cxn modelId="{369DA223-E52B-42A7-AB27-45FD00A2F554}" type="presParOf" srcId="{AD3E3AC4-AC6E-44FF-854B-6DA1028B532D}" destId="{08AE3D9F-04C1-4D4D-A789-689118EE28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D2478-8B67-4E04-B24D-ECC6D99887E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4461C6-16C2-4B42-B63B-B26E311E01FD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Преимущества мониторинга</a:t>
          </a:r>
          <a:endParaRPr lang="ru-RU" dirty="0"/>
        </a:p>
      </dgm:t>
    </dgm:pt>
    <dgm:pt modelId="{6FB63922-C4F9-48A3-9CE7-62E2B4F0D7E8}" type="parTrans" cxnId="{92E61FFE-5455-4D64-91D2-F750800B26A8}">
      <dgm:prSet/>
      <dgm:spPr/>
      <dgm:t>
        <a:bodyPr/>
        <a:lstStyle/>
        <a:p>
          <a:endParaRPr lang="ru-RU"/>
        </a:p>
      </dgm:t>
    </dgm:pt>
    <dgm:pt modelId="{BD80ED9C-9292-4DC3-AB45-F5254E1D1F3A}" type="sibTrans" cxnId="{92E61FFE-5455-4D64-91D2-F750800B26A8}">
      <dgm:prSet/>
      <dgm:spPr/>
      <dgm:t>
        <a:bodyPr/>
        <a:lstStyle/>
        <a:p>
          <a:endParaRPr lang="ru-RU"/>
        </a:p>
      </dgm:t>
    </dgm:pt>
    <dgm:pt modelId="{10417DFA-BD76-47BB-AAD7-162415514517}">
      <dgm:prSet phldrT="[Текст]"/>
      <dgm:spPr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Применение этой технологии позволяет полностью реализовать важнейший гуманистический принцип «Не навреди!», избежать многих ошибок в педагогической деятельности, прогнозировать ее дальнейшее развитие. </a:t>
          </a:r>
          <a:endParaRPr lang="ru-RU" dirty="0">
            <a:solidFill>
              <a:srgbClr val="002060"/>
            </a:solidFill>
          </a:endParaRPr>
        </a:p>
      </dgm:t>
    </dgm:pt>
    <dgm:pt modelId="{C661F9BE-13D1-436F-A031-7A1E7A83F7B3}" type="parTrans" cxnId="{B63C84AA-9CA8-40F2-A98F-7821824D015B}">
      <dgm:prSet/>
      <dgm:spPr/>
      <dgm:t>
        <a:bodyPr/>
        <a:lstStyle/>
        <a:p>
          <a:endParaRPr lang="ru-RU"/>
        </a:p>
      </dgm:t>
    </dgm:pt>
    <dgm:pt modelId="{056C7790-5C31-4D6C-8E28-B4423BA13ADB}" type="sibTrans" cxnId="{B63C84AA-9CA8-40F2-A98F-7821824D015B}">
      <dgm:prSet/>
      <dgm:spPr/>
      <dgm:t>
        <a:bodyPr/>
        <a:lstStyle/>
        <a:p>
          <a:endParaRPr lang="ru-RU"/>
        </a:p>
      </dgm:t>
    </dgm:pt>
    <dgm:pt modelId="{7F498891-95B3-422B-9F15-EA4286113C83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Частота проведения мониторинга</a:t>
          </a:r>
          <a:endParaRPr lang="ru-RU" dirty="0"/>
        </a:p>
      </dgm:t>
    </dgm:pt>
    <dgm:pt modelId="{EBD83320-0261-4B33-BA1F-6D8BF3D872EE}" type="parTrans" cxnId="{9B0C1B9F-ACAB-4CB4-92D9-1CA17A8CF360}">
      <dgm:prSet/>
      <dgm:spPr/>
      <dgm:t>
        <a:bodyPr/>
        <a:lstStyle/>
        <a:p>
          <a:endParaRPr lang="ru-RU"/>
        </a:p>
      </dgm:t>
    </dgm:pt>
    <dgm:pt modelId="{C5A95108-FF8A-452D-A567-A68CD4C5C28E}" type="sibTrans" cxnId="{9B0C1B9F-ACAB-4CB4-92D9-1CA17A8CF360}">
      <dgm:prSet/>
      <dgm:spPr/>
      <dgm:t>
        <a:bodyPr/>
        <a:lstStyle/>
        <a:p>
          <a:endParaRPr lang="ru-RU"/>
        </a:p>
      </dgm:t>
    </dgm:pt>
    <dgm:pt modelId="{A76F860B-7A5C-4472-A45F-CE31E3919353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Мониторинг как метод контроля</a:t>
          </a:r>
          <a:endParaRPr lang="ru-RU" dirty="0"/>
        </a:p>
      </dgm:t>
    </dgm:pt>
    <dgm:pt modelId="{BF1E5E69-DFFA-402E-ACD9-6726DB11E0B7}" type="parTrans" cxnId="{1E6D9A16-AE81-4B00-AEA4-ADFDE8FD4556}">
      <dgm:prSet/>
      <dgm:spPr/>
      <dgm:t>
        <a:bodyPr/>
        <a:lstStyle/>
        <a:p>
          <a:endParaRPr lang="ru-RU"/>
        </a:p>
      </dgm:t>
    </dgm:pt>
    <dgm:pt modelId="{0E59DD9E-C504-4642-907B-DD3FB1FE0C09}" type="sibTrans" cxnId="{1E6D9A16-AE81-4B00-AEA4-ADFDE8FD4556}">
      <dgm:prSet/>
      <dgm:spPr/>
      <dgm:t>
        <a:bodyPr/>
        <a:lstStyle/>
        <a:p>
          <a:endParaRPr lang="ru-RU"/>
        </a:p>
      </dgm:t>
    </dgm:pt>
    <dgm:pt modelId="{9D3FB4A9-AA9B-4A6E-B337-5D8A3F483623}">
      <dgm:prSet/>
      <dgm:spPr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Мониторинг как метод контроля этичен, поскольку не «ищет виновных», психологичен, так как способствует повышению уровня мотивации педагога через ясное видение путей решения проблем и создает чувство уверенности в успешности действий.</a:t>
          </a:r>
          <a:endParaRPr lang="ru-RU" dirty="0">
            <a:solidFill>
              <a:srgbClr val="002060"/>
            </a:solidFill>
          </a:endParaRPr>
        </a:p>
      </dgm:t>
    </dgm:pt>
    <dgm:pt modelId="{51C4BB2E-EB0D-40F7-A5B3-3C9F9C7EF484}" type="parTrans" cxnId="{5A85BE50-2808-4822-B49A-4FBD0FE5D07B}">
      <dgm:prSet/>
      <dgm:spPr/>
      <dgm:t>
        <a:bodyPr/>
        <a:lstStyle/>
        <a:p>
          <a:endParaRPr lang="ru-RU"/>
        </a:p>
      </dgm:t>
    </dgm:pt>
    <dgm:pt modelId="{64663CBD-2319-426B-9C8C-E6A957AF9CAD}" type="sibTrans" cxnId="{5A85BE50-2808-4822-B49A-4FBD0FE5D07B}">
      <dgm:prSet/>
      <dgm:spPr/>
      <dgm:t>
        <a:bodyPr/>
        <a:lstStyle/>
        <a:p>
          <a:endParaRPr lang="ru-RU"/>
        </a:p>
      </dgm:t>
    </dgm:pt>
    <dgm:pt modelId="{785E0856-5E05-4E3C-93AA-C128026DDA59}">
      <dgm:prSet phldrT="[Текст]"/>
      <dgm:spPr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Мониторинг(тестирование) физических качеств должно производиться дважды в год(в сентябре и мае), как это принято в дошкольных учреждениях. </a:t>
          </a:r>
          <a:r>
            <a:rPr lang="ru-RU" dirty="0" smtClean="0"/>
            <a:t>       </a:t>
          </a:r>
          <a:endParaRPr lang="ru-RU" dirty="0"/>
        </a:p>
      </dgm:t>
    </dgm:pt>
    <dgm:pt modelId="{D9B251A5-DC24-420F-98A3-5913E62AB4A7}" type="parTrans" cxnId="{69FF4C94-DA12-4C2F-880A-0DE0472872A5}">
      <dgm:prSet/>
      <dgm:spPr/>
      <dgm:t>
        <a:bodyPr/>
        <a:lstStyle/>
        <a:p>
          <a:endParaRPr lang="ru-RU"/>
        </a:p>
      </dgm:t>
    </dgm:pt>
    <dgm:pt modelId="{B7D06510-41CB-46E0-A9F6-2C5C2E0E2EF9}" type="sibTrans" cxnId="{69FF4C94-DA12-4C2F-880A-0DE0472872A5}">
      <dgm:prSet/>
      <dgm:spPr/>
      <dgm:t>
        <a:bodyPr/>
        <a:lstStyle/>
        <a:p>
          <a:endParaRPr lang="ru-RU"/>
        </a:p>
      </dgm:t>
    </dgm:pt>
    <dgm:pt modelId="{41475B3D-2189-4302-BC00-AF0D8E4A1981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Что предполагает мониторинг</a:t>
          </a:r>
          <a:endParaRPr lang="ru-RU" dirty="0"/>
        </a:p>
      </dgm:t>
    </dgm:pt>
    <dgm:pt modelId="{9D2C7314-A65E-4B3D-874D-0A6230823759}" type="parTrans" cxnId="{2EBA8C8B-158F-4FD9-AC04-E682267EFDDF}">
      <dgm:prSet/>
      <dgm:spPr/>
      <dgm:t>
        <a:bodyPr/>
        <a:lstStyle/>
        <a:p>
          <a:endParaRPr lang="ru-RU"/>
        </a:p>
      </dgm:t>
    </dgm:pt>
    <dgm:pt modelId="{1C3DED85-A3F3-4AB4-AA13-3467C2E93AB1}" type="sibTrans" cxnId="{2EBA8C8B-158F-4FD9-AC04-E682267EFDDF}">
      <dgm:prSet/>
      <dgm:spPr/>
      <dgm:t>
        <a:bodyPr/>
        <a:lstStyle/>
        <a:p>
          <a:endParaRPr lang="ru-RU"/>
        </a:p>
      </dgm:t>
    </dgm:pt>
    <dgm:pt modelId="{0666CDF8-666B-4736-8F6A-25E31D335FEC}">
      <dgm:prSet/>
      <dgm:spPr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Мониторинг предполагает прослеживание динамики физического развития и соотнесения его показателей с другими параметрами, например, физической подготовленностью или функциональным состоянием организма.       </a:t>
          </a:r>
          <a:endParaRPr lang="ru-RU" dirty="0">
            <a:solidFill>
              <a:srgbClr val="002060"/>
            </a:solidFill>
          </a:endParaRPr>
        </a:p>
      </dgm:t>
    </dgm:pt>
    <dgm:pt modelId="{9953DD2F-7EB1-4B8D-837D-780394B00245}" type="parTrans" cxnId="{5C4414F5-F16D-44C7-B1C0-1BDB10C743DF}">
      <dgm:prSet/>
      <dgm:spPr/>
      <dgm:t>
        <a:bodyPr/>
        <a:lstStyle/>
        <a:p>
          <a:endParaRPr lang="ru-RU"/>
        </a:p>
      </dgm:t>
    </dgm:pt>
    <dgm:pt modelId="{7C5AD9AD-FC9A-42D6-A55D-023D11CF71B3}" type="sibTrans" cxnId="{5C4414F5-F16D-44C7-B1C0-1BDB10C743DF}">
      <dgm:prSet/>
      <dgm:spPr/>
      <dgm:t>
        <a:bodyPr/>
        <a:lstStyle/>
        <a:p>
          <a:endParaRPr lang="ru-RU"/>
        </a:p>
      </dgm:t>
    </dgm:pt>
    <dgm:pt modelId="{07576B70-E376-4DB9-9E5A-E33819FFC5CE}" type="pres">
      <dgm:prSet presAssocID="{255D2478-8B67-4E04-B24D-ECC6D99887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8546E-C771-4274-9B7C-8A493C5FCD9D}" type="pres">
      <dgm:prSet presAssocID="{5A4461C6-16C2-4B42-B63B-B26E311E01FD}" presName="linNode" presStyleCnt="0"/>
      <dgm:spPr/>
    </dgm:pt>
    <dgm:pt modelId="{B78A0397-3365-41C6-819E-F3AB4B1A61EF}" type="pres">
      <dgm:prSet presAssocID="{5A4461C6-16C2-4B42-B63B-B26E311E01FD}" presName="parentText" presStyleLbl="node1" presStyleIdx="0" presStyleCnt="4" custLinFactNeighborX="-401" custLinFactNeighborY="-18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31F0C-35D8-4CF8-8C13-C7431A8CBEFB}" type="pres">
      <dgm:prSet presAssocID="{5A4461C6-16C2-4B42-B63B-B26E311E01F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23F11-B8AC-4ACD-93FD-8461B3A8E676}" type="pres">
      <dgm:prSet presAssocID="{BD80ED9C-9292-4DC3-AB45-F5254E1D1F3A}" presName="sp" presStyleCnt="0"/>
      <dgm:spPr/>
    </dgm:pt>
    <dgm:pt modelId="{8E3C8080-CD7E-4966-BD74-B110F9FF2CA6}" type="pres">
      <dgm:prSet presAssocID="{A76F860B-7A5C-4472-A45F-CE31E3919353}" presName="linNode" presStyleCnt="0"/>
      <dgm:spPr/>
    </dgm:pt>
    <dgm:pt modelId="{3F1ADA32-C3FF-40E0-9730-8AAA9244169F}" type="pres">
      <dgm:prSet presAssocID="{A76F860B-7A5C-4472-A45F-CE31E391935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476BF-09A9-42F4-BB72-BC80FBD46F9E}" type="pres">
      <dgm:prSet presAssocID="{A76F860B-7A5C-4472-A45F-CE31E391935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98255-E735-41C5-A3EB-ED427CD62D56}" type="pres">
      <dgm:prSet presAssocID="{0E59DD9E-C504-4642-907B-DD3FB1FE0C09}" presName="sp" presStyleCnt="0"/>
      <dgm:spPr/>
    </dgm:pt>
    <dgm:pt modelId="{CAA97C7F-23BA-4A4B-B4F2-E8C26022BDFB}" type="pres">
      <dgm:prSet presAssocID="{7F498891-95B3-422B-9F15-EA4286113C83}" presName="linNode" presStyleCnt="0"/>
      <dgm:spPr/>
    </dgm:pt>
    <dgm:pt modelId="{AB736458-1CA0-45DF-9398-1A2C8EFCE3CA}" type="pres">
      <dgm:prSet presAssocID="{7F498891-95B3-422B-9F15-EA4286113C8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C8C51-546D-4CFD-8ADB-63E4ADD848B2}" type="pres">
      <dgm:prSet presAssocID="{7F498891-95B3-422B-9F15-EA4286113C8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5D9B5-99AA-4032-88D4-7F4C32488D96}" type="pres">
      <dgm:prSet presAssocID="{C5A95108-FF8A-452D-A567-A68CD4C5C28E}" presName="sp" presStyleCnt="0"/>
      <dgm:spPr/>
    </dgm:pt>
    <dgm:pt modelId="{8D08AC67-25BD-445A-B31D-DEF6E93FF958}" type="pres">
      <dgm:prSet presAssocID="{41475B3D-2189-4302-BC00-AF0D8E4A1981}" presName="linNode" presStyleCnt="0"/>
      <dgm:spPr/>
    </dgm:pt>
    <dgm:pt modelId="{A0A13EBB-CA7A-4C37-80B0-209D0C392C34}" type="pres">
      <dgm:prSet presAssocID="{41475B3D-2189-4302-BC00-AF0D8E4A198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4521A-0400-4900-A8BD-080A634EDB8F}" type="pres">
      <dgm:prSet presAssocID="{41475B3D-2189-4302-BC00-AF0D8E4A198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9095AE-EB26-4867-B193-3775986CE00D}" type="presOf" srcId="{7F498891-95B3-422B-9F15-EA4286113C83}" destId="{AB736458-1CA0-45DF-9398-1A2C8EFCE3CA}" srcOrd="0" destOrd="0" presId="urn:microsoft.com/office/officeart/2005/8/layout/vList5"/>
    <dgm:cxn modelId="{69FF4C94-DA12-4C2F-880A-0DE0472872A5}" srcId="{7F498891-95B3-422B-9F15-EA4286113C83}" destId="{785E0856-5E05-4E3C-93AA-C128026DDA59}" srcOrd="0" destOrd="0" parTransId="{D9B251A5-DC24-420F-98A3-5913E62AB4A7}" sibTransId="{B7D06510-41CB-46E0-A9F6-2C5C2E0E2EF9}"/>
    <dgm:cxn modelId="{3AAE8AE3-612D-4CC7-BE75-48FCAA23101B}" type="presOf" srcId="{255D2478-8B67-4E04-B24D-ECC6D99887E3}" destId="{07576B70-E376-4DB9-9E5A-E33819FFC5CE}" srcOrd="0" destOrd="0" presId="urn:microsoft.com/office/officeart/2005/8/layout/vList5"/>
    <dgm:cxn modelId="{9C93EE75-32D9-46DF-B2BD-EB42573E9A30}" type="presOf" srcId="{10417DFA-BD76-47BB-AAD7-162415514517}" destId="{A6731F0C-35D8-4CF8-8C13-C7431A8CBEFB}" srcOrd="0" destOrd="0" presId="urn:microsoft.com/office/officeart/2005/8/layout/vList5"/>
    <dgm:cxn modelId="{62DA5F9F-05A9-44BD-A9EC-FB0BA682C2BB}" type="presOf" srcId="{0666CDF8-666B-4736-8F6A-25E31D335FEC}" destId="{CA74521A-0400-4900-A8BD-080A634EDB8F}" srcOrd="0" destOrd="0" presId="urn:microsoft.com/office/officeart/2005/8/layout/vList5"/>
    <dgm:cxn modelId="{8DD06C36-D8D6-4C87-A8CB-CC47190BA863}" type="presOf" srcId="{A76F860B-7A5C-4472-A45F-CE31E3919353}" destId="{3F1ADA32-C3FF-40E0-9730-8AAA9244169F}" srcOrd="0" destOrd="0" presId="urn:microsoft.com/office/officeart/2005/8/layout/vList5"/>
    <dgm:cxn modelId="{69043C91-50F3-4846-9145-4022D1C53CFC}" type="presOf" srcId="{5A4461C6-16C2-4B42-B63B-B26E311E01FD}" destId="{B78A0397-3365-41C6-819E-F3AB4B1A61EF}" srcOrd="0" destOrd="0" presId="urn:microsoft.com/office/officeart/2005/8/layout/vList5"/>
    <dgm:cxn modelId="{850F462D-7C9E-455C-8FE7-6724AB084349}" type="presOf" srcId="{9D3FB4A9-AA9B-4A6E-B337-5D8A3F483623}" destId="{D26476BF-09A9-42F4-BB72-BC80FBD46F9E}" srcOrd="0" destOrd="0" presId="urn:microsoft.com/office/officeart/2005/8/layout/vList5"/>
    <dgm:cxn modelId="{2EBA8C8B-158F-4FD9-AC04-E682267EFDDF}" srcId="{255D2478-8B67-4E04-B24D-ECC6D99887E3}" destId="{41475B3D-2189-4302-BC00-AF0D8E4A1981}" srcOrd="3" destOrd="0" parTransId="{9D2C7314-A65E-4B3D-874D-0A6230823759}" sibTransId="{1C3DED85-A3F3-4AB4-AA13-3467C2E93AB1}"/>
    <dgm:cxn modelId="{B63C84AA-9CA8-40F2-A98F-7821824D015B}" srcId="{5A4461C6-16C2-4B42-B63B-B26E311E01FD}" destId="{10417DFA-BD76-47BB-AAD7-162415514517}" srcOrd="0" destOrd="0" parTransId="{C661F9BE-13D1-436F-A031-7A1E7A83F7B3}" sibTransId="{056C7790-5C31-4D6C-8E28-B4423BA13ADB}"/>
    <dgm:cxn modelId="{100047A4-E7A3-4FA9-A1E7-23E5E291EACD}" type="presOf" srcId="{785E0856-5E05-4E3C-93AA-C128026DDA59}" destId="{5B9C8C51-546D-4CFD-8ADB-63E4ADD848B2}" srcOrd="0" destOrd="0" presId="urn:microsoft.com/office/officeart/2005/8/layout/vList5"/>
    <dgm:cxn modelId="{5A85BE50-2808-4822-B49A-4FBD0FE5D07B}" srcId="{A76F860B-7A5C-4472-A45F-CE31E3919353}" destId="{9D3FB4A9-AA9B-4A6E-B337-5D8A3F483623}" srcOrd="0" destOrd="0" parTransId="{51C4BB2E-EB0D-40F7-A5B3-3C9F9C7EF484}" sibTransId="{64663CBD-2319-426B-9C8C-E6A957AF9CAD}"/>
    <dgm:cxn modelId="{92E61FFE-5455-4D64-91D2-F750800B26A8}" srcId="{255D2478-8B67-4E04-B24D-ECC6D99887E3}" destId="{5A4461C6-16C2-4B42-B63B-B26E311E01FD}" srcOrd="0" destOrd="0" parTransId="{6FB63922-C4F9-48A3-9CE7-62E2B4F0D7E8}" sibTransId="{BD80ED9C-9292-4DC3-AB45-F5254E1D1F3A}"/>
    <dgm:cxn modelId="{9B0C1B9F-ACAB-4CB4-92D9-1CA17A8CF360}" srcId="{255D2478-8B67-4E04-B24D-ECC6D99887E3}" destId="{7F498891-95B3-422B-9F15-EA4286113C83}" srcOrd="2" destOrd="0" parTransId="{EBD83320-0261-4B33-BA1F-6D8BF3D872EE}" sibTransId="{C5A95108-FF8A-452D-A567-A68CD4C5C28E}"/>
    <dgm:cxn modelId="{1E6D9A16-AE81-4B00-AEA4-ADFDE8FD4556}" srcId="{255D2478-8B67-4E04-B24D-ECC6D99887E3}" destId="{A76F860B-7A5C-4472-A45F-CE31E3919353}" srcOrd="1" destOrd="0" parTransId="{BF1E5E69-DFFA-402E-ACD9-6726DB11E0B7}" sibTransId="{0E59DD9E-C504-4642-907B-DD3FB1FE0C09}"/>
    <dgm:cxn modelId="{C6D45989-B2DB-4D54-A9A6-63EDACBF4F3B}" type="presOf" srcId="{41475B3D-2189-4302-BC00-AF0D8E4A1981}" destId="{A0A13EBB-CA7A-4C37-80B0-209D0C392C34}" srcOrd="0" destOrd="0" presId="urn:microsoft.com/office/officeart/2005/8/layout/vList5"/>
    <dgm:cxn modelId="{5C4414F5-F16D-44C7-B1C0-1BDB10C743DF}" srcId="{41475B3D-2189-4302-BC00-AF0D8E4A1981}" destId="{0666CDF8-666B-4736-8F6A-25E31D335FEC}" srcOrd="0" destOrd="0" parTransId="{9953DD2F-7EB1-4B8D-837D-780394B00245}" sibTransId="{7C5AD9AD-FC9A-42D6-A55D-023D11CF71B3}"/>
    <dgm:cxn modelId="{D224F95F-C115-4323-81D9-292725BF7B18}" type="presParOf" srcId="{07576B70-E376-4DB9-9E5A-E33819FFC5CE}" destId="{DB18546E-C771-4274-9B7C-8A493C5FCD9D}" srcOrd="0" destOrd="0" presId="urn:microsoft.com/office/officeart/2005/8/layout/vList5"/>
    <dgm:cxn modelId="{3098F0F3-07C2-4F3D-86EA-CBD68619B54D}" type="presParOf" srcId="{DB18546E-C771-4274-9B7C-8A493C5FCD9D}" destId="{B78A0397-3365-41C6-819E-F3AB4B1A61EF}" srcOrd="0" destOrd="0" presId="urn:microsoft.com/office/officeart/2005/8/layout/vList5"/>
    <dgm:cxn modelId="{8893EFBC-C67D-4AB3-B345-3AD906BE0319}" type="presParOf" srcId="{DB18546E-C771-4274-9B7C-8A493C5FCD9D}" destId="{A6731F0C-35D8-4CF8-8C13-C7431A8CBEFB}" srcOrd="1" destOrd="0" presId="urn:microsoft.com/office/officeart/2005/8/layout/vList5"/>
    <dgm:cxn modelId="{06A45B8E-D3DD-4318-A037-2B68956007E9}" type="presParOf" srcId="{07576B70-E376-4DB9-9E5A-E33819FFC5CE}" destId="{CE323F11-B8AC-4ACD-93FD-8461B3A8E676}" srcOrd="1" destOrd="0" presId="urn:microsoft.com/office/officeart/2005/8/layout/vList5"/>
    <dgm:cxn modelId="{189EBA0B-4924-4678-95C7-799DBF84BF3B}" type="presParOf" srcId="{07576B70-E376-4DB9-9E5A-E33819FFC5CE}" destId="{8E3C8080-CD7E-4966-BD74-B110F9FF2CA6}" srcOrd="2" destOrd="0" presId="urn:microsoft.com/office/officeart/2005/8/layout/vList5"/>
    <dgm:cxn modelId="{81CAA77C-1767-46B7-9288-6E205D5572AD}" type="presParOf" srcId="{8E3C8080-CD7E-4966-BD74-B110F9FF2CA6}" destId="{3F1ADA32-C3FF-40E0-9730-8AAA9244169F}" srcOrd="0" destOrd="0" presId="urn:microsoft.com/office/officeart/2005/8/layout/vList5"/>
    <dgm:cxn modelId="{714CEF7B-4EDE-474F-A8CF-BE6E2E60495E}" type="presParOf" srcId="{8E3C8080-CD7E-4966-BD74-B110F9FF2CA6}" destId="{D26476BF-09A9-42F4-BB72-BC80FBD46F9E}" srcOrd="1" destOrd="0" presId="urn:microsoft.com/office/officeart/2005/8/layout/vList5"/>
    <dgm:cxn modelId="{E3FC59FF-19AC-4092-89DB-D25F2C7A428B}" type="presParOf" srcId="{07576B70-E376-4DB9-9E5A-E33819FFC5CE}" destId="{2B998255-E735-41C5-A3EB-ED427CD62D56}" srcOrd="3" destOrd="0" presId="urn:microsoft.com/office/officeart/2005/8/layout/vList5"/>
    <dgm:cxn modelId="{57562B70-9882-44AA-8B5A-7E8DBF2D1BA9}" type="presParOf" srcId="{07576B70-E376-4DB9-9E5A-E33819FFC5CE}" destId="{CAA97C7F-23BA-4A4B-B4F2-E8C26022BDFB}" srcOrd="4" destOrd="0" presId="urn:microsoft.com/office/officeart/2005/8/layout/vList5"/>
    <dgm:cxn modelId="{5077E75D-D4AE-4E0B-806A-D8A198E6AFF2}" type="presParOf" srcId="{CAA97C7F-23BA-4A4B-B4F2-E8C26022BDFB}" destId="{AB736458-1CA0-45DF-9398-1A2C8EFCE3CA}" srcOrd="0" destOrd="0" presId="urn:microsoft.com/office/officeart/2005/8/layout/vList5"/>
    <dgm:cxn modelId="{DE24A116-3DB6-43A9-941A-A6B2780692CF}" type="presParOf" srcId="{CAA97C7F-23BA-4A4B-B4F2-E8C26022BDFB}" destId="{5B9C8C51-546D-4CFD-8ADB-63E4ADD848B2}" srcOrd="1" destOrd="0" presId="urn:microsoft.com/office/officeart/2005/8/layout/vList5"/>
    <dgm:cxn modelId="{C6255FE9-29A3-4CED-AE7D-BFB3E6E5CDB9}" type="presParOf" srcId="{07576B70-E376-4DB9-9E5A-E33819FFC5CE}" destId="{C665D9B5-99AA-4032-88D4-7F4C32488D96}" srcOrd="5" destOrd="0" presId="urn:microsoft.com/office/officeart/2005/8/layout/vList5"/>
    <dgm:cxn modelId="{15601DCE-EFE0-4379-B9FB-9AFD40A8430A}" type="presParOf" srcId="{07576B70-E376-4DB9-9E5A-E33819FFC5CE}" destId="{8D08AC67-25BD-445A-B31D-DEF6E93FF958}" srcOrd="6" destOrd="0" presId="urn:microsoft.com/office/officeart/2005/8/layout/vList5"/>
    <dgm:cxn modelId="{A3C2D264-EB9D-490F-8A4D-E4D9935D9768}" type="presParOf" srcId="{8D08AC67-25BD-445A-B31D-DEF6E93FF958}" destId="{A0A13EBB-CA7A-4C37-80B0-209D0C392C34}" srcOrd="0" destOrd="0" presId="urn:microsoft.com/office/officeart/2005/8/layout/vList5"/>
    <dgm:cxn modelId="{5568ED9A-AA2A-4C94-8CB4-35982139762B}" type="presParOf" srcId="{8D08AC67-25BD-445A-B31D-DEF6E93FF958}" destId="{CA74521A-0400-4900-A8BD-080A634EDB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92315-7CF5-45F4-A82E-47B42EB77195}">
      <dsp:nvSpPr>
        <dsp:cNvPr id="0" name=""/>
        <dsp:cNvSpPr/>
      </dsp:nvSpPr>
      <dsp:spPr>
        <a:xfrm>
          <a:off x="0" y="1214446"/>
          <a:ext cx="8501122" cy="306209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1A0B3-42FC-40A5-A3B6-A5958D49FAE6}">
      <dsp:nvSpPr>
        <dsp:cNvPr id="0" name=""/>
        <dsp:cNvSpPr/>
      </dsp:nvSpPr>
      <dsp:spPr>
        <a:xfrm>
          <a:off x="424641" y="87595"/>
          <a:ext cx="7453511" cy="1196813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Изучение нормативных документов, регламентирующих деятельность ДОУ по здоровьесбережению;</a:t>
          </a:r>
        </a:p>
      </dsp:txBody>
      <dsp:txXfrm>
        <a:off x="483065" y="146019"/>
        <a:ext cx="7336663" cy="1079965"/>
      </dsp:txXfrm>
    </dsp:sp>
    <dsp:sp modelId="{5FB1D680-489C-4693-9B7D-0C7AD0A10910}">
      <dsp:nvSpPr>
        <dsp:cNvPr id="0" name=""/>
        <dsp:cNvSpPr/>
      </dsp:nvSpPr>
      <dsp:spPr>
        <a:xfrm>
          <a:off x="0" y="2122703"/>
          <a:ext cx="8501122" cy="34481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D2926-8D51-47B8-A57E-1BA74AF2071B}">
      <dsp:nvSpPr>
        <dsp:cNvPr id="0" name=""/>
        <dsp:cNvSpPr/>
      </dsp:nvSpPr>
      <dsp:spPr>
        <a:xfrm>
          <a:off x="424641" y="1525098"/>
          <a:ext cx="7392337" cy="700924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Изучение и внедрение современных инноваций в области физического развития детей</a:t>
          </a:r>
        </a:p>
      </dsp:txBody>
      <dsp:txXfrm>
        <a:off x="458857" y="1559314"/>
        <a:ext cx="7323905" cy="632492"/>
      </dsp:txXfrm>
    </dsp:sp>
    <dsp:sp modelId="{00C7896F-149F-44B9-82BC-229C1293FC40}">
      <dsp:nvSpPr>
        <dsp:cNvPr id="0" name=""/>
        <dsp:cNvSpPr/>
      </dsp:nvSpPr>
      <dsp:spPr>
        <a:xfrm>
          <a:off x="0" y="3203844"/>
          <a:ext cx="8501122" cy="338416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F1DC0-2774-46A5-BD85-C1AC8087BD7C}">
      <dsp:nvSpPr>
        <dsp:cNvPr id="0" name=""/>
        <dsp:cNvSpPr/>
      </dsp:nvSpPr>
      <dsp:spPr>
        <a:xfrm>
          <a:off x="419749" y="2486282"/>
          <a:ext cx="7405178" cy="801849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Выработка алгоритма деятельности;</a:t>
          </a:r>
        </a:p>
      </dsp:txBody>
      <dsp:txXfrm>
        <a:off x="458892" y="2525425"/>
        <a:ext cx="7326892" cy="723563"/>
      </dsp:txXfrm>
    </dsp:sp>
    <dsp:sp modelId="{D5E0A6C1-B5D2-4063-AED6-6D26C24B6D34}">
      <dsp:nvSpPr>
        <dsp:cNvPr id="0" name=""/>
        <dsp:cNvSpPr/>
      </dsp:nvSpPr>
      <dsp:spPr>
        <a:xfrm>
          <a:off x="0" y="4143404"/>
          <a:ext cx="8501122" cy="34100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20C3F-31A1-4723-9FB2-6C9649F91B97}">
      <dsp:nvSpPr>
        <dsp:cNvPr id="0" name=""/>
        <dsp:cNvSpPr/>
      </dsp:nvSpPr>
      <dsp:spPr>
        <a:xfrm rot="10800000" flipV="1">
          <a:off x="424641" y="3580060"/>
          <a:ext cx="7447804" cy="666664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Проектирование модели целостной системы здоровьесбережения</a:t>
          </a:r>
          <a:endParaRPr lang="ru-RU" sz="2400" kern="1200" dirty="0">
            <a:solidFill>
              <a:srgbClr val="002060"/>
            </a:solidFill>
          </a:endParaRPr>
        </a:p>
      </dsp:txBody>
      <dsp:txXfrm rot="-10800000">
        <a:off x="457185" y="3612604"/>
        <a:ext cx="7382716" cy="601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2CD34-6C9C-457F-902C-4E7D5DA23A8C}">
      <dsp:nvSpPr>
        <dsp:cNvPr id="0" name=""/>
        <dsp:cNvSpPr/>
      </dsp:nvSpPr>
      <dsp:spPr>
        <a:xfrm rot="5400000">
          <a:off x="-166118" y="166659"/>
          <a:ext cx="1068105" cy="747674"/>
        </a:xfrm>
        <a:prstGeom prst="chevron">
          <a:avLst/>
        </a:prstGeom>
        <a:solidFill>
          <a:srgbClr val="00B0F0">
            <a:alpha val="31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-5902" y="380280"/>
        <a:ext cx="747674" cy="320431"/>
      </dsp:txXfrm>
    </dsp:sp>
    <dsp:sp modelId="{4BF6102C-C51C-4872-9C02-336AFE65F3EB}">
      <dsp:nvSpPr>
        <dsp:cNvPr id="0" name=""/>
        <dsp:cNvSpPr/>
      </dsp:nvSpPr>
      <dsp:spPr>
        <a:xfrm rot="5400000">
          <a:off x="3375873" y="-2627659"/>
          <a:ext cx="694268" cy="5962473"/>
        </a:xfrm>
        <a:prstGeom prst="round2SameRect">
          <a:avLst/>
        </a:prstGeom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</a:rPr>
            <a:t>Таблица оценок физической подготовленности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-5400000">
        <a:off x="741771" y="40334"/>
        <a:ext cx="5928582" cy="626486"/>
      </dsp:txXfrm>
    </dsp:sp>
    <dsp:sp modelId="{B534CCA4-4392-4055-8C10-895EBAFB4A4A}">
      <dsp:nvSpPr>
        <dsp:cNvPr id="0" name=""/>
        <dsp:cNvSpPr/>
      </dsp:nvSpPr>
      <dsp:spPr>
        <a:xfrm rot="5400000">
          <a:off x="-166118" y="1120218"/>
          <a:ext cx="1068105" cy="747674"/>
        </a:xfrm>
        <a:prstGeom prst="chevron">
          <a:avLst/>
        </a:prstGeom>
        <a:solidFill>
          <a:schemeClr val="accent2">
            <a:lumMod val="60000"/>
            <a:lumOff val="40000"/>
            <a:alpha val="73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-5902" y="1333839"/>
        <a:ext cx="747674" cy="320431"/>
      </dsp:txXfrm>
    </dsp:sp>
    <dsp:sp modelId="{377BCDED-B986-47C6-869C-48D3F9E57180}">
      <dsp:nvSpPr>
        <dsp:cNvPr id="0" name=""/>
        <dsp:cNvSpPr/>
      </dsp:nvSpPr>
      <dsp:spPr>
        <a:xfrm rot="5400000">
          <a:off x="3375873" y="-1678736"/>
          <a:ext cx="694268" cy="5986085"/>
        </a:xfrm>
        <a:prstGeom prst="round2SameRect">
          <a:avLst/>
        </a:prstGeom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</a:rPr>
            <a:t>Протокол физической подготовленности</a:t>
          </a:r>
          <a:endParaRPr lang="ru-RU" sz="2400" kern="1200" dirty="0"/>
        </a:p>
      </dsp:txBody>
      <dsp:txXfrm rot="-5400000">
        <a:off x="729965" y="1001063"/>
        <a:ext cx="5952194" cy="626486"/>
      </dsp:txXfrm>
    </dsp:sp>
    <dsp:sp modelId="{39BB4216-0734-40A4-80F8-74A8F82DB11B}">
      <dsp:nvSpPr>
        <dsp:cNvPr id="0" name=""/>
        <dsp:cNvSpPr/>
      </dsp:nvSpPr>
      <dsp:spPr>
        <a:xfrm rot="5400000">
          <a:off x="-166118" y="2019091"/>
          <a:ext cx="1068105" cy="747674"/>
        </a:xfrm>
        <a:prstGeom prst="chevron">
          <a:avLst/>
        </a:prstGeom>
        <a:solidFill>
          <a:schemeClr val="accent1">
            <a:lumMod val="75000"/>
            <a:alpha val="8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-5902" y="2232712"/>
        <a:ext cx="747674" cy="320431"/>
      </dsp:txXfrm>
    </dsp:sp>
    <dsp:sp modelId="{8C37530A-0E42-4E05-9E92-AC52C42B4444}">
      <dsp:nvSpPr>
        <dsp:cNvPr id="0" name=""/>
        <dsp:cNvSpPr/>
      </dsp:nvSpPr>
      <dsp:spPr>
        <a:xfrm rot="5400000">
          <a:off x="3375873" y="-775226"/>
          <a:ext cx="694268" cy="5962473"/>
        </a:xfrm>
        <a:prstGeom prst="round2SameRect">
          <a:avLst/>
        </a:prstGeom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</a:rPr>
            <a:t>Паспорт физической подготовленности детей 4-7 лет</a:t>
          </a:r>
          <a:endParaRPr lang="ru-RU" sz="2400" kern="1200" dirty="0"/>
        </a:p>
      </dsp:txBody>
      <dsp:txXfrm rot="-5400000">
        <a:off x="741771" y="1892767"/>
        <a:ext cx="5928582" cy="626486"/>
      </dsp:txXfrm>
    </dsp:sp>
    <dsp:sp modelId="{98D8D732-B22E-45E0-8CF3-AFEC4D18D55A}">
      <dsp:nvSpPr>
        <dsp:cNvPr id="0" name=""/>
        <dsp:cNvSpPr/>
      </dsp:nvSpPr>
      <dsp:spPr>
        <a:xfrm rot="5400000">
          <a:off x="-160219" y="3112549"/>
          <a:ext cx="1068105" cy="747674"/>
        </a:xfrm>
        <a:prstGeom prst="chevron">
          <a:avLst/>
        </a:prstGeom>
        <a:solidFill>
          <a:schemeClr val="accent5">
            <a:lumMod val="75000"/>
            <a:alpha val="84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-3" y="3326170"/>
        <a:ext cx="747674" cy="320431"/>
      </dsp:txXfrm>
    </dsp:sp>
    <dsp:sp modelId="{08AE3D9F-04C1-4D4D-A789-689118EE28E3}">
      <dsp:nvSpPr>
        <dsp:cNvPr id="0" name=""/>
        <dsp:cNvSpPr/>
      </dsp:nvSpPr>
      <dsp:spPr>
        <a:xfrm rot="5400000">
          <a:off x="3203066" y="314643"/>
          <a:ext cx="1039882" cy="5980778"/>
        </a:xfrm>
        <a:prstGeom prst="round2SameRect">
          <a:avLst/>
        </a:prstGeom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</a:rPr>
            <a:t>Таблица оценки качества педагогического процесса в образовательной области «Физическая культура»</a:t>
          </a:r>
          <a:endParaRPr lang="ru-RU" sz="2400" kern="1200" dirty="0"/>
        </a:p>
      </dsp:txBody>
      <dsp:txXfrm rot="-5400000">
        <a:off x="732619" y="2835854"/>
        <a:ext cx="5930015" cy="938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31F0C-35D8-4CF8-8C13-C7431A8CBEFB}">
      <dsp:nvSpPr>
        <dsp:cNvPr id="0" name=""/>
        <dsp:cNvSpPr/>
      </dsp:nvSpPr>
      <dsp:spPr>
        <a:xfrm rot="5400000">
          <a:off x="3516485" y="-1212255"/>
          <a:ext cx="1128106" cy="3840506"/>
        </a:xfrm>
        <a:prstGeom prst="round2SameRect">
          <a:avLst/>
        </a:prstGeom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02060"/>
              </a:solidFill>
            </a:rPr>
            <a:t>Применение этой технологии позволяет полностью реализовать важнейший гуманистический принцип «Не навреди!», избежать многих ошибок в педагогической деятельности, прогнозировать ее дальнейшее развитие. </a:t>
          </a:r>
          <a:endParaRPr lang="ru-RU" sz="1200" kern="1200" dirty="0">
            <a:solidFill>
              <a:srgbClr val="002060"/>
            </a:solidFill>
          </a:endParaRPr>
        </a:p>
      </dsp:txBody>
      <dsp:txXfrm rot="-5400000">
        <a:off x="2160285" y="199015"/>
        <a:ext cx="3785436" cy="1017966"/>
      </dsp:txXfrm>
    </dsp:sp>
    <dsp:sp modelId="{B78A0397-3365-41C6-819E-F3AB4B1A61EF}">
      <dsp:nvSpPr>
        <dsp:cNvPr id="0" name=""/>
        <dsp:cNvSpPr/>
      </dsp:nvSpPr>
      <dsp:spPr>
        <a:xfrm>
          <a:off x="0" y="0"/>
          <a:ext cx="2160285" cy="1410133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Преимущества мониторинга</a:t>
          </a:r>
          <a:endParaRPr lang="ru-RU" sz="2200" kern="1200" dirty="0"/>
        </a:p>
      </dsp:txBody>
      <dsp:txXfrm>
        <a:off x="68837" y="68837"/>
        <a:ext cx="2022611" cy="1272459"/>
      </dsp:txXfrm>
    </dsp:sp>
    <dsp:sp modelId="{D26476BF-09A9-42F4-BB72-BC80FBD46F9E}">
      <dsp:nvSpPr>
        <dsp:cNvPr id="0" name=""/>
        <dsp:cNvSpPr/>
      </dsp:nvSpPr>
      <dsp:spPr>
        <a:xfrm rot="5400000">
          <a:off x="3516485" y="268384"/>
          <a:ext cx="1128106" cy="3840506"/>
        </a:xfrm>
        <a:prstGeom prst="round2SameRect">
          <a:avLst/>
        </a:prstGeom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02060"/>
              </a:solidFill>
            </a:rPr>
            <a:t>Мониторинг как метод контроля этичен, поскольку не «ищет виновных», психологичен, так как способствует повышению уровня мотивации педагога через ясное видение путей решения проблем и создает чувство уверенности в успешности действий.</a:t>
          </a:r>
          <a:endParaRPr lang="ru-RU" sz="1200" kern="1200" dirty="0">
            <a:solidFill>
              <a:srgbClr val="002060"/>
            </a:solidFill>
          </a:endParaRPr>
        </a:p>
      </dsp:txBody>
      <dsp:txXfrm rot="-5400000">
        <a:off x="2160285" y="1679654"/>
        <a:ext cx="3785436" cy="1017966"/>
      </dsp:txXfrm>
    </dsp:sp>
    <dsp:sp modelId="{3F1ADA32-C3FF-40E0-9730-8AAA9244169F}">
      <dsp:nvSpPr>
        <dsp:cNvPr id="0" name=""/>
        <dsp:cNvSpPr/>
      </dsp:nvSpPr>
      <dsp:spPr>
        <a:xfrm>
          <a:off x="0" y="1483571"/>
          <a:ext cx="2160285" cy="1410133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Мониторинг как метод контроля</a:t>
          </a:r>
          <a:endParaRPr lang="ru-RU" sz="2200" kern="1200" dirty="0"/>
        </a:p>
      </dsp:txBody>
      <dsp:txXfrm>
        <a:off x="68837" y="1552408"/>
        <a:ext cx="2022611" cy="1272459"/>
      </dsp:txXfrm>
    </dsp:sp>
    <dsp:sp modelId="{5B9C8C51-546D-4CFD-8ADB-63E4ADD848B2}">
      <dsp:nvSpPr>
        <dsp:cNvPr id="0" name=""/>
        <dsp:cNvSpPr/>
      </dsp:nvSpPr>
      <dsp:spPr>
        <a:xfrm rot="5400000">
          <a:off x="3516485" y="1749024"/>
          <a:ext cx="1128106" cy="3840506"/>
        </a:xfrm>
        <a:prstGeom prst="round2SameRect">
          <a:avLst/>
        </a:prstGeom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02060"/>
              </a:solidFill>
            </a:rPr>
            <a:t>Мониторинг(тестирование) физических качеств должно производиться дважды в год(в сентябре и мае), как это принято в дошкольных учреждениях. </a:t>
          </a:r>
          <a:r>
            <a:rPr lang="ru-RU" sz="1200" kern="1200" dirty="0" smtClean="0"/>
            <a:t>       </a:t>
          </a:r>
          <a:endParaRPr lang="ru-RU" sz="1200" kern="1200" dirty="0"/>
        </a:p>
      </dsp:txBody>
      <dsp:txXfrm rot="-5400000">
        <a:off x="2160285" y="3160294"/>
        <a:ext cx="3785436" cy="1017966"/>
      </dsp:txXfrm>
    </dsp:sp>
    <dsp:sp modelId="{AB736458-1CA0-45DF-9398-1A2C8EFCE3CA}">
      <dsp:nvSpPr>
        <dsp:cNvPr id="0" name=""/>
        <dsp:cNvSpPr/>
      </dsp:nvSpPr>
      <dsp:spPr>
        <a:xfrm>
          <a:off x="0" y="2964211"/>
          <a:ext cx="2160285" cy="1410133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Частота проведения мониторинга</a:t>
          </a:r>
          <a:endParaRPr lang="ru-RU" sz="2200" kern="1200" dirty="0"/>
        </a:p>
      </dsp:txBody>
      <dsp:txXfrm>
        <a:off x="68837" y="3033048"/>
        <a:ext cx="2022611" cy="1272459"/>
      </dsp:txXfrm>
    </dsp:sp>
    <dsp:sp modelId="{CA74521A-0400-4900-A8BD-080A634EDB8F}">
      <dsp:nvSpPr>
        <dsp:cNvPr id="0" name=""/>
        <dsp:cNvSpPr/>
      </dsp:nvSpPr>
      <dsp:spPr>
        <a:xfrm rot="5400000">
          <a:off x="3516485" y="3229664"/>
          <a:ext cx="1128106" cy="3840506"/>
        </a:xfrm>
        <a:prstGeom prst="round2SameRect">
          <a:avLst/>
        </a:prstGeom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02060"/>
              </a:solidFill>
            </a:rPr>
            <a:t>Мониторинг предполагает прослеживание динамики физического развития и соотнесения его показателей с другими параметрами, например, физической подготовленностью или функциональным состоянием организма.       </a:t>
          </a:r>
          <a:endParaRPr lang="ru-RU" sz="1200" kern="1200" dirty="0">
            <a:solidFill>
              <a:srgbClr val="002060"/>
            </a:solidFill>
          </a:endParaRPr>
        </a:p>
      </dsp:txBody>
      <dsp:txXfrm rot="-5400000">
        <a:off x="2160285" y="4640934"/>
        <a:ext cx="3785436" cy="1017966"/>
      </dsp:txXfrm>
    </dsp:sp>
    <dsp:sp modelId="{A0A13EBB-CA7A-4C37-80B0-209D0C392C34}">
      <dsp:nvSpPr>
        <dsp:cNvPr id="0" name=""/>
        <dsp:cNvSpPr/>
      </dsp:nvSpPr>
      <dsp:spPr>
        <a:xfrm>
          <a:off x="0" y="4444851"/>
          <a:ext cx="2160285" cy="1410133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Что предполагает мониторинг</a:t>
          </a:r>
          <a:endParaRPr lang="ru-RU" sz="2200" kern="1200" dirty="0"/>
        </a:p>
      </dsp:txBody>
      <dsp:txXfrm>
        <a:off x="68837" y="4513688"/>
        <a:ext cx="2022611" cy="1272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8C9AD-36E3-44D9-9850-395731C2A8EB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57356" y="928671"/>
            <a:ext cx="6786610" cy="2714643"/>
          </a:xfrm>
        </p:spPr>
        <p:txBody>
          <a:bodyPr>
            <a:noAutofit/>
          </a:bodyPr>
          <a:lstStyle/>
          <a:p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548680"/>
            <a:ext cx="6912768" cy="3672408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Совершенствование системы </a:t>
            </a:r>
            <a:r>
              <a:rPr lang="ru-RU" sz="3600" dirty="0" err="1" smtClean="0">
                <a:solidFill>
                  <a:srgbClr val="002060"/>
                </a:solidFill>
              </a:rPr>
              <a:t>здоровьесбережения</a:t>
            </a:r>
            <a:r>
              <a:rPr lang="ru-RU" sz="3600" dirty="0" smtClean="0">
                <a:solidFill>
                  <a:srgbClr val="002060"/>
                </a:solidFill>
              </a:rPr>
              <a:t> ДОУ на основе мониторинга физического развития дошкольников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142844" y="1500174"/>
          <a:ext cx="4214842" cy="4944362"/>
        </p:xfrm>
        <a:graphic>
          <a:graphicData uri="http://schemas.openxmlformats.org/drawingml/2006/table">
            <a:tbl>
              <a:tblPr/>
              <a:tblGrid>
                <a:gridCol w="642942"/>
                <a:gridCol w="571504"/>
                <a:gridCol w="714380"/>
                <a:gridCol w="857256"/>
                <a:gridCol w="714380"/>
                <a:gridCol w="714380"/>
              </a:tblGrid>
              <a:tr h="28575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Возраст детей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Уровень физической подготовленности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Высокий 100%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Выше среднего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85-99%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70-84%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Ниже среднего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50-69%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ниже и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 баллов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 балла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3 балла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2 балла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 балл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6">
                <a:tc gridSpan="6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Бег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на 30 м., сек.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4.0-4.5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8,1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8,2-8,6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8,7-9,2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9,3-9,9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10,0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4.6-4.11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7,6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7,7-8,1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8,2-8,7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8,8-9,5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9,6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5.0-5.5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6,9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7,0-7,5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7,6-8,1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8,2-8,9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9,0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5,6-5,11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6,7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6,8-7,3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7,4-7,9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8,0-8,7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8,8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6.0-6.5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6,4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6,5-6,9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7,0-7,5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7,6-8,3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8,4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6.6-6.11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6,1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6,2-6,7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6,8-7,3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7,4-8,0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8,1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7.0-7.5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5,6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5,7-6,1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6,2-6,7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6,8-7,4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7,5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7.6-7.11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5,5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5,6-6,0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6,1-6,6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6,7-7,3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7,4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42">
                <a:tc gridSpan="6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Подъем туловища в сед (раз за 30 сек.)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4.0-4.5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6-8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4.6-4.11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11-12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6-8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5.0-5.5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10-11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7-9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5.6-5.11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12-13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10-11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7-9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6.0-6.5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13-14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11-12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8-10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6.6-6.11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12-13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9-11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7.0-7.5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16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14-15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12-13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9-11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7.6-7.11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17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14-15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10-13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6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Прыжок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 длину с места, см.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4.0-4.5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85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74-84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63-73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49-62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4.6-4.11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84-94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73-83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59-72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5.0-5.5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94-104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83-93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69-82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5.6-5.11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102-114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89-101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73-88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72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6.0-6.5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122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109-121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96-108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80-95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79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6.6-6.11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128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115-127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102-114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86-101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85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7.0-7.5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130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117-129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104-116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88-103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87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7.6-7.11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140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127-139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114-126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98-113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97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3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Гибкость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(О.А.Сиротин, С.Б.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Шарманова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, Л.В.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Пигалова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, 1994г.)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 года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 и больше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3-5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1-2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лет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7-9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3-6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1-2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Меньше 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лет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4-8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1-3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Меньше 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 лет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4-8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2-3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Меньше 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3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Метание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теннисного мяча (М.А.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Рунова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 года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м. и больше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3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2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лет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 м.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 м.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 м.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и меньше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лет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 м.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10-11 м.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8-9 м.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и меньше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 лет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15 м.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 м.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13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12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11 и меньше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8794" y="214311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500174"/>
            <a:ext cx="4357718" cy="514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0" y="1500174"/>
          <a:ext cx="4357718" cy="4925220"/>
        </p:xfrm>
        <a:graphic>
          <a:graphicData uri="http://schemas.openxmlformats.org/drawingml/2006/table">
            <a:tbl>
              <a:tblPr/>
              <a:tblGrid>
                <a:gridCol w="642942"/>
                <a:gridCol w="571504"/>
                <a:gridCol w="521483"/>
                <a:gridCol w="59572"/>
                <a:gridCol w="776267"/>
                <a:gridCol w="1071570"/>
                <a:gridCol w="714380"/>
              </a:tblGrid>
              <a:tr h="35719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Возраст детей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Уровень физической подготовленности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600" i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6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Выше среднего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85-99%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70-84%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Ниже среднего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51-69%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50%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 баллов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 балла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3 балла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2 балла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 балл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2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Бег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на 30 м., сек.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4.0-4.5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8,3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8.4-8.8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8.9-9.4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9.5-10.1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10.2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4.6-4.11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7,9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8.0-8.4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8.5-9.0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9.1-9.8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9.9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5.0-5.5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7,2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7.3-7.8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7.9-8.4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8.5-9.2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9.3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5.6-5.11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7,1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7.2-7.6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7.7-8.2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8.3-9.0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9.1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6.0-6.5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6,8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6.9-7.3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7.4-7.9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8.0-8.7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8.8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6.6-6.11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6,5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6.6-7.0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7.1-7.5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7.6-8.3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8.4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7.0-7.5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6,0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6.1-6.5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6.6-7.0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7.1-7.7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7.8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7.6-7.11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5,8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5.9-6.3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6.4-6.7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6.8-7.5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7.6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Подъем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туловища в сед, раз за 30 сек.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4,0-4,5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7-8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4-6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3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4.6-4.11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112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10-11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8-9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5-7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5.0-5.5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6-8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5.6-5.11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11-12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6-8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и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наиже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6.0-6.5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10-11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7-9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6.6-6.11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12-13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10-11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7-9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7.0-7.5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13-14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11-12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8-10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7.6-7.11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12-13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Прыжок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 длину с места, см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4,0-4,5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80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68-79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56-67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42-55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41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4,6-4,11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90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78-89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66-77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49-65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5,0-5,5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84-94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73-83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56-72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55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5,6-5,11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94-104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83-93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69-82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6,0-6,5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110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99-109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88-98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74-87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73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6,6-6,11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120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109-119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98-108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84-97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83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7,0-7,5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123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111-122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99-110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85-98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84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7,6-7,11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127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115-126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103-114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88-102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87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Гибкость(О.А.Сиротин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, С.Б.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Шарманова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, Л.В.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Пигалова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, 1994г.)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 года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8-10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3-7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1-2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 лет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4-8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1-3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 лет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10-13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5-9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2-4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 лет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18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15-18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4-8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Метание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теннисного мяча (М.А.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Рунова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 года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 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3м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2м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1м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 лет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5м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 лет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6м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 лет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8м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7м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1124744"/>
            <a:ext cx="1765430" cy="36004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Мальчики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00562" y="1124744"/>
            <a:ext cx="1583606" cy="36004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Девочки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116632"/>
            <a:ext cx="7704856" cy="100811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Таблица оценок физической подготовленности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501122" cy="1143008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928802"/>
          <a:ext cx="8572560" cy="4223330"/>
        </p:xfrm>
        <a:graphic>
          <a:graphicData uri="http://schemas.openxmlformats.org/drawingml/2006/table">
            <a:tbl>
              <a:tblPr/>
              <a:tblGrid>
                <a:gridCol w="571503"/>
                <a:gridCol w="1000132"/>
                <a:gridCol w="571504"/>
                <a:gridCol w="428628"/>
                <a:gridCol w="428628"/>
                <a:gridCol w="486865"/>
                <a:gridCol w="441829"/>
                <a:gridCol w="428628"/>
                <a:gridCol w="428628"/>
                <a:gridCol w="571504"/>
                <a:gridCol w="428628"/>
                <a:gridCol w="500066"/>
                <a:gridCol w="428628"/>
                <a:gridCol w="571505"/>
                <a:gridCol w="642942"/>
                <a:gridCol w="642942"/>
              </a:tblGrid>
              <a:tr h="4672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 п. 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Ф. И. ребенка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Бег    30  м.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Прыжки в длину с места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Метание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мяча на дальность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Гибкость  (наклон вперед с прямыми ногами)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Бег 90 м.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Упражнение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на пресс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Уровень  физической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подготовленности  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Сек.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См.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   М.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См.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Раз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раз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балл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Ср. балл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-1129689" y="159549"/>
            <a:ext cx="114033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Протокол тестирования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физической подготовленности детей.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643042" y="428604"/>
            <a:ext cx="7043758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85926"/>
            <a:ext cx="8429684" cy="4714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4" y="260648"/>
            <a:ext cx="6840760" cy="1296144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Паспорт физической подготовленности детей 4-7 лет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1785926"/>
            <a:ext cx="5715040" cy="4643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58138" cy="1571636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260648"/>
            <a:ext cx="6408712" cy="136815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Образовательная область «Физическое развитие»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8" y="2214554"/>
          <a:ext cx="8786870" cy="387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476"/>
                <a:gridCol w="577214"/>
                <a:gridCol w="642942"/>
                <a:gridCol w="428628"/>
                <a:gridCol w="642942"/>
                <a:gridCol w="428628"/>
                <a:gridCol w="642942"/>
                <a:gridCol w="428628"/>
                <a:gridCol w="714380"/>
                <a:gridCol w="428628"/>
                <a:gridCol w="714380"/>
                <a:gridCol w="428628"/>
                <a:gridCol w="810991"/>
                <a:gridCol w="421771"/>
                <a:gridCol w="702921"/>
                <a:gridCol w="421771"/>
              </a:tblGrid>
              <a:tr h="1484732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800" baseline="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800" baseline="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ФИО ребенка</a:t>
                      </a:r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Знает о важных и вредных факторах для здоровья, о значении для здоровья утренней гимнастики, закаливания, соблюдения режима дня</a:t>
                      </a:r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Соблюдает элементарные правила личной гигиены, самообслуживания опрятности</a:t>
                      </a:r>
                    </a:p>
                    <a:p>
                      <a:pPr algn="ctr"/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Умеет быстро и аккуратно одеваться и раздеваться, соблюдает порядок в шкафчике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Умеет лазать по гимнастической стенке, прыгать в длину с места, с разбега, в высоту с разбега, через скакалку</a:t>
                      </a:r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Умеет перестраиваться в колонну по трое , четверо, равняться, размыкаться выполнять повороты в колонне</a:t>
                      </a:r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Умеет метать предметы правой и левой руками в вертикальную и горизонтальную цель, отбивает и ловит мяч</a:t>
                      </a:r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Итоговый показатель по каждому ребенку (среднее значение)</a:t>
                      </a:r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aseline="0" dirty="0"/>
                    </a:p>
                  </a:txBody>
                  <a:tcPr/>
                </a:tc>
              </a:tr>
              <a:tr h="3726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/>
                        <a:t>Сентябрь</a:t>
                      </a:r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/>
                        <a:t>Май</a:t>
                      </a:r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Сентябрь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Май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Сентябрь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Май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Сентябрь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/>
                        <a:t>Май</a:t>
                      </a:r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Сентябрь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Май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Сентябрь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Май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Сентябрь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Май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38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38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38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38">
                <a:tc gridSpan="2">
                  <a:txBody>
                    <a:bodyPr/>
                    <a:lstStyle/>
                    <a:p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Итоговый показатель по группе (среднее значение)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2643174" y="500042"/>
          <a:ext cx="600079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672" y="214313"/>
            <a:ext cx="6609928" cy="982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2132856"/>
            <a:ext cx="43204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2448272" cy="244827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547664" y="188640"/>
            <a:ext cx="7128792" cy="108012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Прыжок в длину с места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700808"/>
            <a:ext cx="3888432" cy="4896544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Исходное положение: стойка на полужесткой опоре, ноги врозь на ширине ступни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Толчком двух ног прыгнуть как можно дальше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Оценивается: длина прыжка от линии старта до пятки в сантиметрах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СМАК\Фото и видео детей\мадоу 133\23.09.2015 кросс наций\IMG_4820.JPG"/>
          <p:cNvPicPr>
            <a:picLocks noChangeAspect="1" noChangeArrowheads="1"/>
          </p:cNvPicPr>
          <p:nvPr/>
        </p:nvPicPr>
        <p:blipFill>
          <a:blip r:embed="rId2" cstate="print"/>
          <a:srcRect r="15663"/>
          <a:stretch>
            <a:fillRect/>
          </a:stretch>
        </p:blipFill>
        <p:spPr bwMode="auto">
          <a:xfrm>
            <a:off x="2195736" y="3933056"/>
            <a:ext cx="3168352" cy="20162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4008" y="1556792"/>
            <a:ext cx="3960440" cy="280831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5" y="1628800"/>
            <a:ext cx="3888433" cy="2592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Задание проводится на беговой дорожке или вдоль детского сада (во время бега не стоит корректировать и подгонять ребенка)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Тест предназначен для детей от 4 до 7 лет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3" descr="C:\СМАК\Фото и видео детей\мадоу 133\23.09.2015 кросс наций\IMG_4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509120"/>
            <a:ext cx="2958027" cy="19720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979712" y="260648"/>
            <a:ext cx="6696744" cy="1152128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Бег на дистанцию 30 метров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" name="Picture 2" descr="C:\СМАК\Фото и видео детей\мадоу 133\23.09.2015 кросс наций\IMG_48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r="3371" b="8811"/>
          <a:stretch>
            <a:fillRect/>
          </a:stretch>
        </p:blipFill>
        <p:spPr bwMode="auto">
          <a:xfrm>
            <a:off x="1331640" y="1628800"/>
            <a:ext cx="3187066" cy="20745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832648" cy="1143000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08104" y="2780927"/>
            <a:ext cx="2664296" cy="2664297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188640"/>
            <a:ext cx="6264696" cy="136815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Наклон туловища вперед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1916832"/>
            <a:ext cx="4104456" cy="424847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Ребенок встает на гимнастическую скамейку и пытается наклониться вперед, не сгибая колени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Следят несколько воспитателей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Тест для детей от 4 до 7 лет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710" y="2204864"/>
            <a:ext cx="2045250" cy="3456384"/>
          </a:xfrm>
          <a:prstGeom prst="rect">
            <a:avLst/>
          </a:prstGeom>
          <a:gradFill>
            <a:gsLst>
              <a:gs pos="0">
                <a:srgbClr val="00B0F0">
                  <a:alpha val="2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80728"/>
            <a:ext cx="5904656" cy="436910"/>
          </a:xfrm>
        </p:spPr>
        <p:txBody>
          <a:bodyPr>
            <a:normAutofit fontScale="90000"/>
          </a:bodyPr>
          <a:lstStyle/>
          <a:p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700808"/>
            <a:ext cx="4104456" cy="4680520"/>
          </a:xfrm>
          <a:prstGeom prst="roundRect">
            <a:avLst/>
          </a:prstGeom>
          <a:gradFill>
            <a:gsLst>
              <a:gs pos="0">
                <a:srgbClr val="00B0F0">
                  <a:alpha val="2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3648" y="260648"/>
            <a:ext cx="7488832" cy="1152128"/>
          </a:xfrm>
          <a:prstGeom prst="roundRect">
            <a:avLst>
              <a:gd name="adj" fmla="val 19172"/>
            </a:avLst>
          </a:prstGeom>
          <a:gradFill>
            <a:gsLst>
              <a:gs pos="0">
                <a:srgbClr val="00B0F0">
                  <a:alpha val="2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Подъем туловища в сед (за 30 минут)</a:t>
            </a:r>
            <a:endParaRPr lang="ru-RU" sz="3600" dirty="0"/>
          </a:p>
        </p:txBody>
      </p:sp>
      <p:sp>
        <p:nvSpPr>
          <p:cNvPr id="11" name="Содержимое 4"/>
          <p:cNvSpPr>
            <a:spLocks noGrp="1"/>
          </p:cNvSpPr>
          <p:nvPr>
            <p:ph sz="quarter" idx="4"/>
          </p:nvPr>
        </p:nvSpPr>
        <p:spPr>
          <a:xfrm>
            <a:off x="5004048" y="2204864"/>
            <a:ext cx="3610744" cy="39212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Ребенок лежит на эластичном мате на спине (руки за голову, воспитатель придерживает ноги)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Тест предназначен для детей от 4 до 7 лет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80928"/>
            <a:ext cx="2808312" cy="210623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9752" y="1628800"/>
            <a:ext cx="6623026" cy="4976806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 w="254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0"/>
            <a:ext cx="7416824" cy="1412776"/>
          </a:xfrm>
          <a:prstGeom prst="roundRect">
            <a:avLst/>
          </a:prstGeom>
          <a:gradFill>
            <a:gsLst>
              <a:gs pos="0">
                <a:srgbClr val="00B0F0">
                  <a:alpha val="2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000364" y="1928802"/>
          <a:ext cx="5673812" cy="369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Заголовок 6"/>
          <p:cNvSpPr txBox="1">
            <a:spLocks/>
          </p:cNvSpPr>
          <p:nvPr/>
        </p:nvSpPr>
        <p:spPr>
          <a:xfrm>
            <a:off x="1691680" y="0"/>
            <a:ext cx="6624736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Пульсовая кривая двигательной активности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детей дошкольного возраста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5" name="Picture 8" descr="C:\Users\1\Desktop\Юля\people-vector_1335895003614кенкнываа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01208"/>
            <a:ext cx="2764160" cy="13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6"/>
          <p:cNvSpPr txBox="1">
            <a:spLocks/>
          </p:cNvSpPr>
          <p:nvPr/>
        </p:nvSpPr>
        <p:spPr>
          <a:xfrm rot="10800000" flipV="1">
            <a:off x="0" y="1340768"/>
            <a:ext cx="1680215" cy="580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 rot="10800000" flipV="1">
            <a:off x="2483767" y="5445224"/>
            <a:ext cx="3456383" cy="580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a typeface="+mj-ea"/>
                <a:cs typeface="Times New Roman" pitchFamily="18" charset="0"/>
              </a:rPr>
              <a:t>Текущее время детской деятельности (мин.)</a:t>
            </a:r>
            <a:endParaRPr kumimoji="0" lang="ru-RU" u="none" strike="noStrike" kern="1200" cap="none" spc="0" normalizeH="0" baseline="0" noProof="0" dirty="0">
              <a:ln>
                <a:noFill/>
              </a:ln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643050"/>
            <a:ext cx="78581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ЧСС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332656"/>
            <a:ext cx="6480720" cy="1224136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00" y="332656"/>
            <a:ext cx="6120680" cy="12241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Здоровьесберегающий  педагогический процесс  ДОУ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5984" y="1857364"/>
            <a:ext cx="6400816" cy="426879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Процесс воспитания и обучения детей дошкольного возраста в режиме здоровьесбережения и здоровьеобогащения;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Процесс, направленный на обеспечение физического, психического и социального благополучия ребенка;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Процесс, обеспечивающий сохранение и укрепление здоровья детей, улучшение  двигательного статуса с учетом индивидуальных возможностей и способностей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004048" y="1412776"/>
            <a:ext cx="3816424" cy="5256584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Итоги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628" y="1484784"/>
            <a:ext cx="3891852" cy="4857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     Овладение технологией мониторинга позволит каждому педагогу дошкольного учреждения не только повысить качество своей педагогической деятельности, но и вскрыть внутренние резервы дошкольного учреждения и полнее раскрыть творческий и физический потенциал каждого ребенка 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8" name="Picture 9" descr="C:\СМАК\Фото и видео детей\мадоу 133\14.11.14 соревнования лилии султановны\IMG_90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3031916" cy="20882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9" name="Picture 8" descr="C:\СМАК\Фото и видео детей\мадоу 133\14.11.14 соревнования лилии султановны\IMG_9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93096"/>
            <a:ext cx="3019206" cy="21602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987824" y="188640"/>
            <a:ext cx="5688632" cy="936104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Итоги: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994122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7" name="Содержимое 6" descr="i (6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556792"/>
            <a:ext cx="4871339" cy="3655878"/>
          </a:xfrm>
          <a:ln w="25400">
            <a:solidFill>
              <a:srgbClr val="FF0000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699792" y="260648"/>
            <a:ext cx="5976664" cy="100811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Спасибо за внимание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5984" y="1857364"/>
            <a:ext cx="6643734" cy="4268799"/>
          </a:xfrm>
          <a:noFill/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Медико-профилактические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Физкультурно-оздоровительные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Технологии обеспечения социально-психологического благополучия ребенка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Здоровьесбережение и здоровьеобогащение дошкольников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Валеологическое просвещение родителей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Здоровьесберегающие образовательные технологии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Сохранения и стимулирования здоровья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4" y="332656"/>
            <a:ext cx="6480720" cy="1224136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Виды здоровьесберегающих технологий: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2636912"/>
            <a:ext cx="3816424" cy="864096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2636912"/>
            <a:ext cx="6400816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Задачи: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000232" y="3645024"/>
            <a:ext cx="6820240" cy="259228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Сохранять и укреплять здоровье детей;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Совершенствоватьих физическое развитие;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Повышать сопротивляемость защитных свойств  организма;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Улучшать  физическую и умственную работоспособность;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Формировать осознанное отношение к своему здоровью;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Способствовать усвоению правил соблюдения гигиенических норм и культуры быта;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Создать оптимальный режим дня, обеспечивающий  комфортное  самочувствие, нервно-психическое и физическое развитие.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888" y="332656"/>
            <a:ext cx="3312368" cy="792088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Цель: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268760"/>
            <a:ext cx="612068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484784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spcBef>
                <a:spcPct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Обеспечение высокого уровня реального здоровья воспитанников и воспитания </a:t>
            </a:r>
            <a:r>
              <a:rPr lang="ru-RU" sz="1600" dirty="0" err="1" smtClean="0">
                <a:solidFill>
                  <a:srgbClr val="002060"/>
                </a:solidFill>
              </a:rPr>
              <a:t>валеологической</a:t>
            </a:r>
            <a:r>
              <a:rPr lang="ru-RU" sz="1600" dirty="0" smtClean="0">
                <a:solidFill>
                  <a:srgbClr val="002060"/>
                </a:solidFill>
              </a:rPr>
              <a:t> культуры как совокупности осознанного отношения ребенка к здоровью и жизни человека,  знаний о здоровье и умений оберегать, поддерживать и охранять его.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5918" y="214290"/>
            <a:ext cx="7143800" cy="171451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214290"/>
            <a:ext cx="6840358" cy="1500198"/>
          </a:xfrm>
          <a:noFill/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>
                <a:solidFill>
                  <a:srgbClr val="002060"/>
                </a:solidFill>
              </a:rPr>
              <a:t>Приоритетные  направления  работы  для  качественной  реализации здоровьесберегающих  технологий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</a:t>
            </a:r>
            <a:endParaRPr lang="ru-RU" sz="32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43042" y="2714620"/>
            <a:ext cx="4357718" cy="34115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Мониторинг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состояния работы по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здоровьесбережению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детей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3286124"/>
            <a:ext cx="2571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Анализ созданных условий в ДОУ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714744" y="2071678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86578" y="2071678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357298"/>
            <a:ext cx="9144000" cy="8215298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9752" y="188640"/>
            <a:ext cx="6552728" cy="1152128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88640"/>
            <a:ext cx="7215206" cy="107157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диспансеризации 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детей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2019-2022 гг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1556792"/>
            <a:ext cx="6372200" cy="5184576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891906"/>
              </p:ext>
            </p:extLst>
          </p:nvPr>
        </p:nvGraphicFramePr>
        <p:xfrm>
          <a:off x="2555776" y="1484784"/>
          <a:ext cx="6372244" cy="457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 descr="C:\Users\1\Desktop\Юля\people-vector_13358950036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5229200"/>
            <a:ext cx="2143108" cy="12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8" descr="C:\СМАК\Фото и видео детей\мадоу 133\жанровое фото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071942"/>
            <a:ext cx="3132348" cy="2088232"/>
          </a:xfrm>
          <a:prstGeom prst="rect">
            <a:avLst/>
          </a:prstGeom>
          <a:noFill/>
          <a:ln w="19050">
            <a:solidFill>
              <a:srgbClr val="FF0000">
                <a:alpha val="54000"/>
              </a:srgb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1988840"/>
            <a:ext cx="4214842" cy="4011928"/>
          </a:xfrm>
        </p:spPr>
        <p:txBody>
          <a:bodyPr>
            <a:noAutofit/>
          </a:bodyPr>
          <a:lstStyle/>
          <a:p>
            <a:pPr marL="0" indent="109538"/>
            <a:r>
              <a:rPr lang="ru-RU" sz="2000" dirty="0" smtClean="0">
                <a:solidFill>
                  <a:srgbClr val="002060"/>
                </a:solidFill>
              </a:rPr>
              <a:t> Исследования состояния здоровья детей;</a:t>
            </a:r>
          </a:p>
          <a:p>
            <a:pPr marL="0" indent="109538"/>
            <a:r>
              <a:rPr lang="ru-RU" sz="2000" dirty="0" smtClean="0">
                <a:solidFill>
                  <a:srgbClr val="002060"/>
                </a:solidFill>
              </a:rPr>
              <a:t>Диагностика физической подготовленности дошкольников;</a:t>
            </a:r>
          </a:p>
          <a:p>
            <a:pPr marL="0" indent="109538"/>
            <a:r>
              <a:rPr lang="ru-RU" sz="2000" dirty="0" smtClean="0">
                <a:solidFill>
                  <a:srgbClr val="002060"/>
                </a:solidFill>
              </a:rPr>
              <a:t>Анализ профессиональной компетентности педагога;</a:t>
            </a:r>
          </a:p>
          <a:p>
            <a:pPr marL="0" indent="109538"/>
            <a:r>
              <a:rPr lang="ru-RU" sz="2000" dirty="0" smtClean="0">
                <a:solidFill>
                  <a:srgbClr val="002060"/>
                </a:solidFill>
              </a:rPr>
              <a:t>Проверка состояния физкультурно-оздоровительной и коррекционной работы;</a:t>
            </a:r>
          </a:p>
          <a:p>
            <a:pPr marL="0" indent="109538"/>
            <a:r>
              <a:rPr lang="ru-RU" sz="2000" dirty="0" smtClean="0">
                <a:solidFill>
                  <a:srgbClr val="002060"/>
                </a:solidFill>
              </a:rPr>
              <a:t>Взаимодействие с родителями</a:t>
            </a:r>
          </a:p>
          <a:p>
            <a:pPr marL="0" indent="109538"/>
            <a:r>
              <a:rPr lang="ru-RU" sz="2000" dirty="0" smtClean="0">
                <a:solidFill>
                  <a:srgbClr val="002060"/>
                </a:solidFill>
              </a:rPr>
              <a:t>Сотрудничество с социальными партнерами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188640"/>
            <a:ext cx="7272808" cy="136815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Мониторинг состояния работы по </a:t>
            </a:r>
            <a:r>
              <a:rPr lang="ru-RU" sz="3600" dirty="0" err="1" smtClean="0">
                <a:solidFill>
                  <a:srgbClr val="002060"/>
                </a:solidFill>
              </a:rPr>
              <a:t>здоровьесбережению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1772816"/>
            <a:ext cx="4286280" cy="464347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FF0000">
                <a:alpha val="8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1" descr="C:\СМАК\Фото и видео детей\мадоу 133\жанровое фото\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00240"/>
            <a:ext cx="3499658" cy="2331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85786" y="274638"/>
            <a:ext cx="8358214" cy="114300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60648"/>
            <a:ext cx="8136904" cy="100811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Анализ созданных условий в ДОУ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357298"/>
          <a:ext cx="8501122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582726"/>
          </a:xfrm>
        </p:spPr>
        <p:txBody>
          <a:bodyPr>
            <a:noAutofit/>
          </a:bodyPr>
          <a:lstStyle/>
          <a:p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267744" y="2276872"/>
          <a:ext cx="67101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835696" y="188640"/>
            <a:ext cx="7056784" cy="180020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Работа по физическому воспитанию в ДОУ строится на основе  результатов мониторинга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</TotalTime>
  <Words>1644</Words>
  <Application>Microsoft Office PowerPoint</Application>
  <PresentationFormat>Экран (4:3)</PresentationFormat>
  <Paragraphs>569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Здоровьесберегающий  педагогический процесс  ДОУ</vt:lpstr>
      <vt:lpstr>Презентация PowerPoint</vt:lpstr>
      <vt:lpstr>Задачи:</vt:lpstr>
      <vt:lpstr>   Приоритетные  направления  работы  для  качественной  реализации здоровьесберегающих  технологий      </vt:lpstr>
      <vt:lpstr>Результаты диспансеризации  детей 2019-2022 гг.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</vt:lpstr>
      <vt:lpstr>Презентация PowerPoint</vt:lpstr>
    </vt:vector>
  </TitlesOfParts>
  <Company>333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Мониторинг физической подготовленности в ДОУ</dc:title>
  <dc:creator>user</dc:creator>
  <cp:lastModifiedBy>Елена</cp:lastModifiedBy>
  <cp:revision>166</cp:revision>
  <dcterms:created xsi:type="dcterms:W3CDTF">2017-02-25T17:54:32Z</dcterms:created>
  <dcterms:modified xsi:type="dcterms:W3CDTF">2022-10-22T18:52:39Z</dcterms:modified>
</cp:coreProperties>
</file>