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32" autoAdjust="0"/>
  </p:normalViewPr>
  <p:slideViewPr>
    <p:cSldViewPr>
      <p:cViewPr>
        <p:scale>
          <a:sx n="75" d="100"/>
          <a:sy n="75" d="100"/>
        </p:scale>
        <p:origin x="-123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7045E-9EE1-4B40-B366-F1A1419449CE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D1CF7-8DDD-48C3-A1BD-13E46E6C3C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3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D1CF7-8DDD-48C3-A1BD-13E46E6C3CF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 l="1936"/>
          <a:stretch>
            <a:fillRect/>
          </a:stretch>
        </p:blipFill>
        <p:spPr bwMode="auto">
          <a:xfrm>
            <a:off x="0" y="-274340"/>
            <a:ext cx="9144000" cy="7406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6314" y="1571612"/>
            <a:ext cx="3998941" cy="4465655"/>
          </a:xfrm>
        </p:spPr>
        <p:txBody>
          <a:bodyPr>
            <a:normAutofit/>
          </a:bodyPr>
          <a:lstStyle/>
          <a:p>
            <a:r>
              <a:rPr lang="ru-RU" sz="28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Механическая вибрация активно стимулирует работу всех органов и систем человека.</a:t>
            </a:r>
          </a:p>
          <a:p>
            <a:r>
              <a:rPr lang="ru-RU" sz="28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Непрерывная вибрация действует на нервную систему успокаивающе, а прерывистая возбуждающе</a:t>
            </a:r>
            <a:endParaRPr lang="ru-RU" sz="28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Содержимое 7" descr="3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57158" y="1643050"/>
            <a:ext cx="4041775" cy="303133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Фитбол</a:t>
            </a:r>
            <a:r>
              <a:rPr lang="ru-RU" dirty="0" smtClean="0"/>
              <a:t> мяч вибрационное воздействие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Дыхательные упражнения на мяче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9124" y="1285860"/>
            <a:ext cx="4429156" cy="4857784"/>
          </a:xfrm>
        </p:spPr>
        <p:txBody>
          <a:bodyPr>
            <a:normAutofit/>
          </a:bodyPr>
          <a:lstStyle/>
          <a:p>
            <a:r>
              <a:rPr lang="ru-RU" sz="28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Выполняются в положении сидя на мяче с пружинящими движениями </a:t>
            </a:r>
          </a:p>
          <a:p>
            <a:r>
              <a:rPr lang="ru-RU" sz="28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Выполняются в положении:</a:t>
            </a:r>
            <a:r>
              <a:rPr lang="ru-RU" sz="28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8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сидя на мяче , стоя, лежа на мяче( на спине и животе лежа на коврике( на спине и животе)</a:t>
            </a:r>
          </a:p>
        </p:txBody>
      </p:sp>
      <p:pic>
        <p:nvPicPr>
          <p:cNvPr id="8" name="Содержимое 7" descr="IMG_836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214282" y="1500174"/>
            <a:ext cx="4041775" cy="269451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Упражнения на </a:t>
            </a:r>
            <a:r>
              <a:rPr lang="ru-RU" dirty="0" err="1" smtClean="0"/>
              <a:t>Фитболах</a:t>
            </a:r>
            <a:endParaRPr lang="ru-RU" dirty="0"/>
          </a:p>
        </p:txBody>
      </p:sp>
      <p:pic>
        <p:nvPicPr>
          <p:cNvPr id="6" name="Содержимое 5" descr="IMG_83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42976" y="1571612"/>
            <a:ext cx="7108081" cy="4738721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22"/>
            <a:ext cx="9144000" cy="683917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«Комарик»</a:t>
            </a:r>
            <a:endParaRPr lang="ru-RU" dirty="0"/>
          </a:p>
        </p:txBody>
      </p:sp>
      <p:pic>
        <p:nvPicPr>
          <p:cNvPr id="6" name="Содержимое 5" descr="IMG_83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63240" y="1600200"/>
            <a:ext cx="6788944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«Загораем»</a:t>
            </a:r>
            <a:endParaRPr lang="ru-RU" dirty="0"/>
          </a:p>
        </p:txBody>
      </p:sp>
      <p:pic>
        <p:nvPicPr>
          <p:cNvPr id="6" name="Содержимое 5" descr="IMG_83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63240" y="1600200"/>
            <a:ext cx="6788944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661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«Ласточка»</a:t>
            </a:r>
            <a:endParaRPr lang="ru-RU" dirty="0"/>
          </a:p>
        </p:txBody>
      </p:sp>
      <p:pic>
        <p:nvPicPr>
          <p:cNvPr id="6" name="Содержимое 5" descr="IMG_83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98959" y="1600200"/>
            <a:ext cx="6788944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«Насос»</a:t>
            </a:r>
            <a:endParaRPr lang="ru-RU" dirty="0"/>
          </a:p>
        </p:txBody>
      </p:sp>
      <p:pic>
        <p:nvPicPr>
          <p:cNvPr id="6" name="Содержимое 5" descr="IMG_83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63240" y="1600200"/>
            <a:ext cx="6788944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«Самолетики»</a:t>
            </a:r>
            <a:endParaRPr lang="ru-RU" dirty="0"/>
          </a:p>
        </p:txBody>
      </p:sp>
      <p:pic>
        <p:nvPicPr>
          <p:cNvPr id="6" name="Содержимое 5" descr="IMG_83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27522" y="1600200"/>
            <a:ext cx="6788944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Потягушки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Содержимое 5" descr="IMG_836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98959" y="1600200"/>
            <a:ext cx="6788944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СУ- </a:t>
            </a:r>
            <a:r>
              <a:rPr lang="ru-RU" dirty="0" err="1" smtClean="0"/>
              <a:t>Джок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1600200"/>
            <a:ext cx="8643998" cy="504351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   </a:t>
            </a:r>
            <a:r>
              <a:rPr lang="ru-RU" sz="2400" b="1" dirty="0" smtClean="0">
                <a:effectLst/>
              </a:rPr>
              <a:t> </a:t>
            </a:r>
            <a:r>
              <a:rPr lang="ru-RU" sz="24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«Ум ребенка находится на кончиках его пальцев»</a:t>
            </a:r>
          </a:p>
          <a:p>
            <a:pPr algn="r">
              <a:buNone/>
            </a:pPr>
            <a:r>
              <a:rPr lang="ru-RU" sz="24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В.А.Сухомлинский</a:t>
            </a:r>
            <a:endParaRPr lang="ru-RU" sz="2000" b="1" dirty="0" smtClean="0">
              <a:effectLst/>
            </a:endParaRPr>
          </a:p>
          <a:p>
            <a:pPr algn="ctr">
              <a:buNone/>
            </a:pPr>
            <a:r>
              <a:rPr lang="ru-RU" sz="4000" b="1" dirty="0" smtClean="0">
                <a:effectLst/>
              </a:rPr>
              <a:t>Актуальность:</a:t>
            </a:r>
          </a:p>
          <a:p>
            <a:r>
              <a:rPr lang="ru-RU" sz="3600" b="1" dirty="0" smtClean="0">
                <a:effectLst/>
              </a:rPr>
              <a:t>Рост числа детей, имеющих нарушение общей, мелкой моторики и речевого развития.</a:t>
            </a:r>
          </a:p>
          <a:p>
            <a:pPr>
              <a:buNone/>
            </a:pPr>
            <a:endParaRPr lang="ru-RU" sz="4400" b="1" dirty="0" smtClean="0">
              <a:effectLst/>
            </a:endParaRPr>
          </a:p>
          <a:p>
            <a:pPr marL="514350" indent="-514350">
              <a:buNone/>
            </a:pPr>
            <a:endParaRPr lang="ru-RU" sz="3200" b="1" dirty="0" smtClean="0">
              <a:effectLst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58204" cy="14414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i="1" dirty="0" smtClean="0"/>
              <a:t>Приоритетное направление профессиональной</a:t>
            </a:r>
            <a:r>
              <a:rPr lang="ru-RU" sz="4400" dirty="0" smtClean="0"/>
              <a:t> </a:t>
            </a:r>
            <a:r>
              <a:rPr lang="ru-RU" sz="4400" i="1" dirty="0" smtClean="0"/>
              <a:t>деятельности</a:t>
            </a:r>
            <a:endParaRPr lang="ru-RU" sz="44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2285968"/>
            <a:ext cx="8186766" cy="4572032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/>
              <a:t>Использование разнообразных форм и методов организации совместной деятельности в образовательной области «Физическая культура</a:t>
            </a:r>
            <a:r>
              <a:rPr lang="ru-RU" sz="4400" b="1" i="1" dirty="0" smtClean="0"/>
              <a:t>»</a:t>
            </a:r>
            <a:endParaRPr lang="ru-RU" sz="4400" b="1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4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071678"/>
            <a:ext cx="6215106" cy="455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Точки на руке и стопе</a:t>
            </a:r>
            <a:endParaRPr lang="ru-RU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2357430"/>
            <a:ext cx="7758138" cy="4143402"/>
          </a:xfrm>
        </p:spPr>
        <p:txBody>
          <a:bodyPr>
            <a:normAutofit fontScale="92500"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8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Воздействовать на биологически активные точки по системе Су –</a:t>
            </a:r>
            <a:r>
              <a:rPr lang="ru-RU" sz="2800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Джок</a:t>
            </a:r>
            <a:r>
              <a:rPr lang="ru-RU" sz="28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Стимулировать зоны коры головного мозга.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Повысить уровень компетентности педагогов и родителей в вопросах коррекции речевых нарушений у детей.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Нормализации мышечного тонуса и стимуляции речевых областей в коре головного мозга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Совершенствование навыков пространственной ориентации.</a:t>
            </a:r>
          </a:p>
          <a:p>
            <a:pPr marL="457200" lvl="0" indent="-457200">
              <a:buFont typeface="+mj-lt"/>
              <a:buAutoNum type="arabicPeriod"/>
            </a:pPr>
            <a:endParaRPr lang="ru-RU" sz="2800" dirty="0" smtClean="0"/>
          </a:p>
          <a:p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4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" y="7720"/>
            <a:ext cx="9144000" cy="68502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Приемы су- </a:t>
            </a:r>
            <a:r>
              <a:rPr lang="ru-RU" dirty="0" err="1" smtClean="0"/>
              <a:t>Джок</a:t>
            </a:r>
            <a:r>
              <a:rPr lang="ru-RU" dirty="0" smtClean="0"/>
              <a:t> терапии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28596" y="1928779"/>
            <a:ext cx="8186766" cy="492922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36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Массаж кистей и пальцев рук специальным шариком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Массаж стоп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Массаж эластичным кольцом</a:t>
            </a:r>
          </a:p>
          <a:p>
            <a:pPr marL="457200" indent="-457200">
              <a:buFont typeface="+mj-lt"/>
              <a:buAutoNum type="arabicPeriod"/>
            </a:pPr>
            <a:endParaRPr lang="ru-RU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7720"/>
            <a:ext cx="9144000" cy="6850280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285860"/>
            <a:ext cx="8043890" cy="521497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4000" dirty="0" smtClean="0"/>
              <a:t>Стимулирование биологически активных точек.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4000" dirty="0" err="1" smtClean="0"/>
              <a:t>Оздоравливающее</a:t>
            </a:r>
            <a:r>
              <a:rPr lang="ru-RU" sz="4000" dirty="0" smtClean="0"/>
              <a:t> воздействие на весь организм.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4000" dirty="0" smtClean="0"/>
              <a:t>(написать)</a:t>
            </a:r>
          </a:p>
          <a:p>
            <a:pPr marL="457200" indent="-457200"/>
            <a:endParaRPr lang="ru-RU" sz="4000" dirty="0" smtClean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Массаж кистей и пальцев рук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Массаж стоп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15328" cy="482919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600" b="1" dirty="0" smtClean="0"/>
              <a:t>Профилактика плоскостопия</a:t>
            </a:r>
          </a:p>
          <a:p>
            <a:pPr marL="514350" indent="-514350">
              <a:buNone/>
            </a:pPr>
            <a:endParaRPr lang="ru-RU" sz="3600" b="1" dirty="0" smtClean="0"/>
          </a:p>
          <a:p>
            <a:pPr marL="514350" indent="-514350">
              <a:buFont typeface="+mj-lt"/>
              <a:buAutoNum type="arabicPeriod"/>
            </a:pPr>
            <a:endParaRPr lang="ru-RU" sz="3200" dirty="0" smtClean="0"/>
          </a:p>
          <a:p>
            <a:pPr marL="514350" indent="-514350">
              <a:buFont typeface="+mj-lt"/>
              <a:buAutoNum type="arabicPeriod"/>
            </a:pPr>
            <a:endParaRPr lang="ru-RU" sz="3200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928802"/>
            <a:ext cx="8329642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600" b="1" dirty="0" smtClean="0"/>
              <a:t>Стимулирование работы внутренних органов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dirty="0" smtClean="0"/>
              <a:t>Укрепление мышечного тонуса пальцев рук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b="1" dirty="0" smtClean="0"/>
              <a:t>Эффективный способ профилактики и лечения болезней</a:t>
            </a:r>
            <a:endParaRPr lang="ru-RU" sz="36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Массаж эластичным кольцом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399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воспитанники</a:t>
            </a:r>
            <a:endParaRPr lang="ru-RU" dirty="0"/>
          </a:p>
        </p:txBody>
      </p:sp>
      <p:pic>
        <p:nvPicPr>
          <p:cNvPr id="7" name="Содержимое 6" descr="IMG_84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2910" y="1500174"/>
            <a:ext cx="7972452" cy="500066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f9401e02b4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2"/>
            <a:ext cx="9144001" cy="6858002"/>
          </a:xfrm>
          <a:prstGeom prst="rect">
            <a:avLst/>
          </a:prstGeom>
        </p:spPr>
      </p:pic>
      <p:pic>
        <p:nvPicPr>
          <p:cNvPr id="6" name="Содержимое 5" descr="IMG_840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6314" cy="3190875"/>
          </a:xfrm>
        </p:spPr>
      </p:pic>
      <p:pic>
        <p:nvPicPr>
          <p:cNvPr id="7" name="Содержимое 6" descr="IMG_840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214646" y="2905097"/>
            <a:ext cx="5929354" cy="395290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4"/>
            <a:ext cx="9144001" cy="6858004"/>
          </a:xfrm>
          <a:prstGeom prst="rect">
            <a:avLst/>
          </a:prstGeom>
        </p:spPr>
      </p:pic>
      <p:pic>
        <p:nvPicPr>
          <p:cNvPr id="6" name="Содержимое 5" descr="IMG_84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679025" y="3143248"/>
            <a:ext cx="5143500" cy="3429000"/>
          </a:xfrm>
        </p:spPr>
      </p:pic>
      <p:pic>
        <p:nvPicPr>
          <p:cNvPr id="7" name="Содержимое 6" descr="IMG_841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85720" y="285728"/>
            <a:ext cx="4714908" cy="314327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6"/>
            <a:ext cx="9144001" cy="6858005"/>
          </a:xfrm>
          <a:prstGeom prst="rect">
            <a:avLst/>
          </a:prstGeom>
        </p:spPr>
      </p:pic>
      <p:pic>
        <p:nvPicPr>
          <p:cNvPr id="6" name="Содержимое 5" descr="IMG_841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142976" y="1643050"/>
            <a:ext cx="6788944" cy="45259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  <a:endParaRPr lang="ru-RU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3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972452" cy="108424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Актуальность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571612"/>
            <a:ext cx="8715436" cy="5286388"/>
          </a:xfrm>
        </p:spPr>
        <p:txBody>
          <a:bodyPr>
            <a:normAutofit fontScale="92500" lnSpcReduction="10000"/>
          </a:bodyPr>
          <a:lstStyle/>
          <a:p>
            <a:pPr marL="914400" indent="-914400">
              <a:buFont typeface="Wingdings" pitchFamily="2" charset="2"/>
              <a:buChar char="§"/>
            </a:pPr>
            <a:r>
              <a:rPr lang="ru-RU" sz="4000" b="1" i="1" dirty="0" smtClean="0">
                <a:solidFill>
                  <a:srgbClr val="002060"/>
                </a:solidFill>
              </a:rPr>
              <a:t>Негативная тенденция к ухудшению состояния здоровья детей дошкольного возраста</a:t>
            </a:r>
          </a:p>
          <a:p>
            <a:pPr marL="914400" indent="-914400">
              <a:buFont typeface="Wingdings" pitchFamily="2" charset="2"/>
              <a:buChar char="§"/>
            </a:pPr>
            <a:r>
              <a:rPr lang="ru-RU" sz="4000" b="1" i="1" dirty="0" smtClean="0">
                <a:solidFill>
                  <a:srgbClr val="002060"/>
                </a:solidFill>
              </a:rPr>
              <a:t>Формирование ценностного отношения к собственному здоровью</a:t>
            </a:r>
          </a:p>
          <a:p>
            <a:pPr marL="914400" indent="-914400">
              <a:buFont typeface="Wingdings" pitchFamily="2" charset="2"/>
              <a:buChar char="§"/>
            </a:pPr>
            <a:r>
              <a:rPr lang="ru-RU" sz="4000" b="1" i="1" dirty="0" smtClean="0">
                <a:solidFill>
                  <a:srgbClr val="002060"/>
                </a:solidFill>
              </a:rPr>
              <a:t>Развитие инновационных форм и методов физического воспитания детей дошкольного возраста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0070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972452" cy="158431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Нетрадиционные формы </a:t>
            </a:r>
            <a:endParaRPr lang="ru-RU" sz="5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714752"/>
            <a:ext cx="9144000" cy="2857520"/>
          </a:xfrm>
        </p:spPr>
        <p:txBody>
          <a:bodyPr>
            <a:normAutofit/>
          </a:bodyPr>
          <a:lstStyle/>
          <a:p>
            <a:pPr marL="342900" indent="-342900"/>
            <a:r>
              <a:rPr lang="ru-RU" sz="3600" b="1" dirty="0" err="1" smtClean="0"/>
              <a:t>Фитбол</a:t>
            </a:r>
            <a:r>
              <a:rPr lang="ru-RU" sz="3600" b="1" dirty="0" smtClean="0"/>
              <a:t>- гимнастика     СУ- </a:t>
            </a:r>
            <a:r>
              <a:rPr lang="ru-RU" sz="3600" b="1" dirty="0" err="1" smtClean="0"/>
              <a:t>Джок</a:t>
            </a:r>
            <a:r>
              <a:rPr lang="ru-RU" sz="3600" b="1" dirty="0" smtClean="0"/>
              <a:t>- гимнастика</a:t>
            </a:r>
          </a:p>
          <a:p>
            <a:pPr marL="342900" indent="-342900"/>
            <a:r>
              <a:rPr lang="ru-RU" sz="2800" b="1" dirty="0" smtClean="0"/>
              <a:t>-Это занятие на больших     «Су»- в переводе с китайского</a:t>
            </a:r>
          </a:p>
          <a:p>
            <a:pPr marL="342900" indent="-342900"/>
            <a:r>
              <a:rPr lang="ru-RU" sz="2800" b="1" dirty="0" smtClean="0"/>
              <a:t>упругих мячах                         рука, а «</a:t>
            </a:r>
            <a:r>
              <a:rPr lang="ru-RU" sz="2800" b="1" dirty="0" err="1" smtClean="0"/>
              <a:t>Джок</a:t>
            </a:r>
            <a:r>
              <a:rPr lang="ru-RU" sz="2800" b="1" dirty="0" smtClean="0"/>
              <a:t>» нога. 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1714480" y="1857364"/>
            <a:ext cx="1214446" cy="1928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286512" y="1928802"/>
            <a:ext cx="1214446" cy="18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2714624" y="5286376"/>
            <a:ext cx="3071810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14282" y="3643314"/>
            <a:ext cx="8929718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6200000" flipH="1">
            <a:off x="2678905" y="5250657"/>
            <a:ext cx="3143248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199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6766" cy="1155686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/>
              <a:t>Фитбол</a:t>
            </a:r>
            <a:r>
              <a:rPr lang="ru-RU" sz="3600" dirty="0" smtClean="0"/>
              <a:t> - гимнастика позволяет решать следующие задачи: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28736"/>
            <a:ext cx="9144000" cy="5429264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Формировать навык правильной осанки</a:t>
            </a:r>
          </a:p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Развивать мышечную систему через упражнения на </a:t>
            </a:r>
            <a:r>
              <a:rPr lang="ru-RU" sz="3200" b="1" i="1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фитболах</a:t>
            </a:r>
            <a:endParaRPr lang="ru-RU" sz="3200" b="1" i="1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Развивать дыхательную систему, способствовать формированию правильного речевого дыхания и просодики у детей с нарушением речи</a:t>
            </a:r>
          </a:p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Развивать физические качества (координацию движений и функцию равновесия для тренировки вестибулярного аппарата ребенка</a:t>
            </a:r>
          </a:p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Развивать коммуникативную и эмоционально- волевую сферы</a:t>
            </a:r>
          </a:p>
          <a:p>
            <a:pPr>
              <a:buFont typeface="Wingdings" pitchFamily="2" charset="2"/>
              <a:buChar char="§"/>
            </a:pPr>
            <a:r>
              <a:rPr lang="ru-RU" sz="3200" b="1" i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Содействовать развитию чувства ритма, памяти,   внимания, умения согласовывать движения с музыкой</a:t>
            </a:r>
          </a:p>
          <a:p>
            <a:pPr>
              <a:buFont typeface="Wingdings" pitchFamily="2" charset="2"/>
              <a:buChar char="§"/>
            </a:pPr>
            <a:endParaRPr lang="ru-RU" sz="3200" b="1" i="1" dirty="0" smtClean="0"/>
          </a:p>
          <a:p>
            <a:pPr>
              <a:buFont typeface="Wingdings" pitchFamily="2" charset="2"/>
              <a:buChar char="§"/>
            </a:pPr>
            <a:endParaRPr lang="ru-RU" sz="3200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7896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6766" cy="1162050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 smtClean="0"/>
              <a:t>Фитбол</a:t>
            </a:r>
            <a:r>
              <a:rPr lang="ru-RU" sz="4400" dirty="0" smtClean="0"/>
              <a:t>- гимнастика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186766" cy="51371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Гармонично тренирует основные группы мышц , что способствует профилактике и коррекции нарушений осанки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Способствует формированию правильного  речевого дыхания, что особенно важно для детей с нарушением речи 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Упражнения без устойчивой опоры тренируют вестибулярный аппарат, развивают координацию движений , функцию равновесия и другие физические качества : ловкость, силу, выносливость, скорость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Оказывает общее стимулирующее влияние  на физиологическое состояние ребенка, повышает эмоциональный фон занятий , вызывая положительный настрой</a:t>
            </a:r>
            <a:endParaRPr lang="ru-RU" sz="2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9401e02b4a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0"/>
            <a:ext cx="3714744" cy="628652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>Как правильно выбирать </a:t>
            </a:r>
            <a:r>
              <a:rPr lang="ru-RU" sz="3600" b="1" i="1" dirty="0" err="1" smtClean="0"/>
              <a:t>Фитбол</a:t>
            </a: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Диаметр 45 см- для детей 3-4года</a:t>
            </a:r>
            <a:br>
              <a:rPr lang="ru-RU" sz="2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Диаметр 50 см- для детей5-6 лет</a:t>
            </a:r>
            <a:br>
              <a:rPr lang="ru-RU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4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4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Диаметр 55 см- для детей 7-8лет</a:t>
            </a:r>
            <a:endParaRPr lang="ru-RU" sz="2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Содержимое 5" descr="IMG_83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857364"/>
            <a:ext cx="5357850" cy="35719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643050"/>
            <a:ext cx="3357554" cy="492922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Угол между туловищем и бедром, бедром и голенью, голенью и стопой составляет 90 градусов</a:t>
            </a:r>
          </a:p>
          <a:p>
            <a:pPr>
              <a:buFontTx/>
              <a:buChar char="-"/>
            </a:pPr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Голова приподнята и ее центральная линия совпадает с осью туловища</a:t>
            </a:r>
          </a:p>
          <a:p>
            <a:pPr>
              <a:buFontTx/>
              <a:buChar char="-"/>
            </a:pPr>
            <a:r>
              <a:rPr lang="ru-RU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Спина выпрямлена , плечи развернуты, живот втянут</a:t>
            </a:r>
            <a:endParaRPr lang="ru-RU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Правильная посадка на </a:t>
            </a:r>
            <a:r>
              <a:rPr lang="ru-RU" dirty="0" err="1" smtClean="0"/>
              <a:t>Фитболе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Посадка считается правильной, если: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H="1">
            <a:off x="5857884" y="1714488"/>
            <a:ext cx="3071834" cy="4500594"/>
          </a:xfrm>
        </p:spPr>
        <p:txBody>
          <a:bodyPr>
            <a:normAutofit/>
          </a:bodyPr>
          <a:lstStyle/>
          <a:p>
            <a:r>
              <a:rPr lang="ru-RU" dirty="0" smtClean="0"/>
              <a:t>-</a:t>
            </a:r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Ноги на ширине плеч, ступни параллельно друг другу и прижаты к полу, колени направлены на носки</a:t>
            </a:r>
          </a:p>
          <a:p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-Руки лежат на </a:t>
            </a:r>
            <a:r>
              <a:rPr lang="ru-RU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фитболе</a:t>
            </a:r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и фиксируют его ладонями сбоку и сзади</a:t>
            </a:r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Содержимое 7" descr="IMG_836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357554" y="2428868"/>
            <a:ext cx="2318578" cy="395128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f9401e02b4a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868346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Фитбол</a:t>
            </a:r>
            <a:r>
              <a:rPr lang="ru-RU" sz="3600" dirty="0" smtClean="0"/>
              <a:t> мяч цветовое влияние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214422"/>
            <a:ext cx="4357718" cy="5643578"/>
          </a:xfrm>
        </p:spPr>
        <p:txBody>
          <a:bodyPr>
            <a:normAutofit/>
          </a:bodyPr>
          <a:lstStyle/>
          <a:p>
            <a:r>
              <a:rPr lang="ru-RU" sz="2000" i="1" dirty="0" err="1" smtClean="0"/>
              <a:t>Фитбол</a:t>
            </a:r>
            <a:r>
              <a:rPr lang="ru-RU" sz="2000" i="1" dirty="0" smtClean="0"/>
              <a:t> в переводе с английского означает мяч для опоры, используется в оздоровительных целях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Теплые цвета</a:t>
            </a:r>
            <a:r>
              <a:rPr lang="ru-RU" sz="18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(красный, оранжевый) повышают активность отдела вегетативной нервной системы , стимулируют, тонизируют иммунитет, укрепляют память, зрение, придают бодрость, улучшают цвет кожи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Холодные цвета </a:t>
            </a:r>
            <a:r>
              <a:rPr lang="ru-RU" sz="1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(синий, голубой) нормализуют сердечную деятельность, ухудшают </a:t>
            </a:r>
            <a:r>
              <a:rPr lang="ru-RU" sz="1800" dirty="0" err="1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скоростно</a:t>
            </a:r>
            <a:r>
              <a:rPr lang="ru-RU" sz="1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- силовые качества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Зеленый цвет нормализует сердечную  деятельность и ЦНС, стабилизирует артериальное давление , расслабляет , снимает напряжение, помогает при заболеваниях позвоночника, обмена веществ, мигрени.</a:t>
            </a:r>
          </a:p>
          <a:p>
            <a:pPr>
              <a:buFont typeface="Arial" pitchFamily="34" charset="0"/>
              <a:buChar char="•"/>
            </a:pPr>
            <a:endParaRPr lang="ru-RU" sz="1600" dirty="0"/>
          </a:p>
        </p:txBody>
      </p:sp>
      <p:pic>
        <p:nvPicPr>
          <p:cNvPr id="8" name="Содержимое 7" descr="Gymnic-Classic-Plus_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85720" y="1785926"/>
            <a:ext cx="4041775" cy="3031331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</TotalTime>
  <Words>612</Words>
  <Application>Microsoft Office PowerPoint</Application>
  <PresentationFormat>Экран (4:3)</PresentationFormat>
  <Paragraphs>77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Приоритетное направление профессиональной деятельности</vt:lpstr>
      <vt:lpstr>Актуальность</vt:lpstr>
      <vt:lpstr>Нетрадиционные формы </vt:lpstr>
      <vt:lpstr>Фитбол - гимнастика позволяет решать следующие задачи:</vt:lpstr>
      <vt:lpstr>Фитбол- гимнастика</vt:lpstr>
      <vt:lpstr>Как правильно выбирать Фитбол    Диаметр 45 см- для детей 3-4года  Диаметр 50 см- для детей5-6 лет  Диаметр 55 см- для детей 7-8лет</vt:lpstr>
      <vt:lpstr>Правильная посадка на Фитболе Посадка считается правильной, если:</vt:lpstr>
      <vt:lpstr>Фитбол мяч цветовое влияние</vt:lpstr>
      <vt:lpstr>Фитбол мяч вибрационное воздействие</vt:lpstr>
      <vt:lpstr>Дыхательные упражнения на мяче</vt:lpstr>
      <vt:lpstr>Упражнения на Фитболах</vt:lpstr>
      <vt:lpstr>«Комарик»</vt:lpstr>
      <vt:lpstr>«Загораем»</vt:lpstr>
      <vt:lpstr>«Ласточка»</vt:lpstr>
      <vt:lpstr>«Насос»</vt:lpstr>
      <vt:lpstr>«Самолетики»</vt:lpstr>
      <vt:lpstr>«Потягушки»</vt:lpstr>
      <vt:lpstr>СУ- Джок</vt:lpstr>
      <vt:lpstr>Точки на руке и стопе</vt:lpstr>
      <vt:lpstr>Задачи</vt:lpstr>
      <vt:lpstr>Приемы су- Джок терапии</vt:lpstr>
      <vt:lpstr>Массаж кистей и пальцев рук</vt:lpstr>
      <vt:lpstr>Массаж стоп</vt:lpstr>
      <vt:lpstr>Массаж эластичным кольцом</vt:lpstr>
      <vt:lpstr>Наши воспитанники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методист</cp:lastModifiedBy>
  <cp:revision>66</cp:revision>
  <dcterms:created xsi:type="dcterms:W3CDTF">2016-03-26T05:42:40Z</dcterms:created>
  <dcterms:modified xsi:type="dcterms:W3CDTF">2018-02-14T05:44:58Z</dcterms:modified>
</cp:coreProperties>
</file>