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2" r:id="rId5"/>
    <p:sldId id="263" r:id="rId6"/>
    <p:sldId id="265" r:id="rId7"/>
    <p:sldId id="268" r:id="rId8"/>
    <p:sldId id="274" r:id="rId9"/>
    <p:sldId id="275" r:id="rId10"/>
    <p:sldId id="269" r:id="rId11"/>
    <p:sldId id="258" r:id="rId12"/>
    <p:sldId id="271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г.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66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14.3</c:v>
                </c:pt>
                <c:pt idx="1">
                  <c:v>66</c:v>
                </c:pt>
                <c:pt idx="2">
                  <c:v>15.7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  <c:pt idx="4">
                  <c:v>5 группа здоровья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11.5</c:v>
                </c:pt>
                <c:pt idx="1">
                  <c:v>74.2</c:v>
                </c:pt>
                <c:pt idx="2">
                  <c:v>12</c:v>
                </c:pt>
                <c:pt idx="3">
                  <c:v>2</c:v>
                </c:pt>
                <c:pt idx="4">
                  <c:v>0.30000000000000032</c:v>
                </c:pt>
              </c:numCache>
            </c:numRef>
          </c:val>
        </c:ser>
        <c:shape val="box"/>
        <c:axId val="83610240"/>
        <c:axId val="83620224"/>
        <c:axId val="0"/>
      </c:bar3DChart>
      <c:catAx>
        <c:axId val="8361024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620224"/>
        <c:crosses val="autoZero"/>
        <c:auto val="1"/>
        <c:lblAlgn val="ctr"/>
        <c:lblOffset val="100"/>
      </c:catAx>
      <c:valAx>
        <c:axId val="836202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610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45608320"/>
        <c:axId val="91755648"/>
      </c:lineChart>
      <c:catAx>
        <c:axId val="45608320"/>
        <c:scaling>
          <c:orientation val="minMax"/>
        </c:scaling>
        <c:axPos val="b"/>
        <c:majorTickMark val="none"/>
        <c:tickLblPos val="nextTo"/>
        <c:crossAx val="91755648"/>
        <c:crosses val="autoZero"/>
        <c:auto val="1"/>
        <c:lblAlgn val="ctr"/>
        <c:lblOffset val="100"/>
      </c:catAx>
      <c:valAx>
        <c:axId val="91755648"/>
        <c:scaling>
          <c:orientation val="minMax"/>
        </c:scaling>
        <c:axPos val="l"/>
        <c:majorGridlines/>
        <c:title/>
        <c:numFmt formatCode="General" sourceLinked="1"/>
        <c:majorTickMark val="none"/>
        <c:tickLblPos val="nextTo"/>
        <c:crossAx val="4560832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1902723097112851E-2"/>
          <c:y val="6.937500000000002E-2"/>
          <c:w val="0.68285848530057713"/>
          <c:h val="0.78095866141732251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Пульс</c:v>
                </c:pt>
              </c:strCache>
            </c:strRef>
          </c:tx>
          <c:spPr>
            <a:ln w="38100">
              <a:solidFill>
                <a:srgbClr val="7030A0"/>
              </a:solidFill>
              <a:headEnd type="diamond"/>
              <a:tailEnd type="diamond"/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</c:v>
                </c:pt>
                <c:pt idx="1">
                  <c:v>115</c:v>
                </c:pt>
                <c:pt idx="2">
                  <c:v>100</c:v>
                </c:pt>
                <c:pt idx="3">
                  <c:v>120</c:v>
                </c:pt>
                <c:pt idx="4">
                  <c:v>160</c:v>
                </c:pt>
                <c:pt idx="5">
                  <c:v>180</c:v>
                </c:pt>
                <c:pt idx="6">
                  <c:v>160</c:v>
                </c:pt>
                <c:pt idx="7">
                  <c:v>150</c:v>
                </c:pt>
                <c:pt idx="8">
                  <c:v>100</c:v>
                </c:pt>
                <c:pt idx="9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Лист1!$C$2:$C$11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cat>
          <c:val>
            <c:numRef>
              <c:f>Лист1!$D$2:$D$11</c:f>
            </c:numRef>
          </c:val>
        </c:ser>
        <c:marker val="1"/>
        <c:axId val="91789952"/>
        <c:axId val="91804032"/>
      </c:lineChart>
      <c:catAx>
        <c:axId val="91789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804032"/>
        <c:crosses val="autoZero"/>
        <c:auto val="1"/>
        <c:lblAlgn val="ctr"/>
        <c:lblOffset val="100"/>
      </c:catAx>
      <c:valAx>
        <c:axId val="91804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78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15340324505002"/>
          <c:y val="0.45978813976377952"/>
          <c:w val="0.18434425160489437"/>
          <c:h val="8.0423720472440965E-2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17F45-BA0A-4833-8B57-D7DBE3B08C7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9AFB46-8166-424E-9BF9-B5E19527261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Ритмическая гимнастика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980B7DC-32FD-4010-B92C-6CEB10D2D84A}" type="parTrans" cxnId="{D069BD40-3584-42E0-8895-3AA9319BE6AD}">
      <dgm:prSet/>
      <dgm:spPr/>
      <dgm:t>
        <a:bodyPr/>
        <a:lstStyle/>
        <a:p>
          <a:endParaRPr lang="ru-RU"/>
        </a:p>
      </dgm:t>
    </dgm:pt>
    <dgm:pt modelId="{1FF93E54-C743-40AB-8643-5E1CE6B0799C}" type="sibTrans" cxnId="{D069BD40-3584-42E0-8895-3AA9319BE6AD}">
      <dgm:prSet/>
      <dgm:spPr/>
      <dgm:t>
        <a:bodyPr/>
        <a:lstStyle/>
        <a:p>
          <a:endParaRPr lang="ru-RU"/>
        </a:p>
      </dgm:t>
    </dgm:pt>
    <dgm:pt modelId="{03914774-7AA4-4304-8CC4-A2D2A166EF0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Фитнес для малышей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7715575-7637-4200-88C4-8ECB9AC47F9E}" type="parTrans" cxnId="{CBED35B9-C65A-422C-9E37-6B80D89558A9}">
      <dgm:prSet/>
      <dgm:spPr/>
      <dgm:t>
        <a:bodyPr/>
        <a:lstStyle/>
        <a:p>
          <a:endParaRPr lang="ru-RU"/>
        </a:p>
      </dgm:t>
    </dgm:pt>
    <dgm:pt modelId="{6DBADFD5-1FB7-4149-ABC0-4B89C2C721EB}" type="sibTrans" cxnId="{CBED35B9-C65A-422C-9E37-6B80D89558A9}">
      <dgm:prSet/>
      <dgm:spPr/>
      <dgm:t>
        <a:bodyPr/>
        <a:lstStyle/>
        <a:p>
          <a:endParaRPr lang="ru-RU"/>
        </a:p>
      </dgm:t>
    </dgm:pt>
    <dgm:pt modelId="{198B5CAC-A860-4B98-A429-3A1F7B569C0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Элементы йоги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BB0826B-042E-434A-B3CC-576BCC5A3856}" type="parTrans" cxnId="{E99A176A-098A-410E-9B22-F7CF2844B043}">
      <dgm:prSet/>
      <dgm:spPr/>
      <dgm:t>
        <a:bodyPr/>
        <a:lstStyle/>
        <a:p>
          <a:endParaRPr lang="ru-RU"/>
        </a:p>
      </dgm:t>
    </dgm:pt>
    <dgm:pt modelId="{A0078476-5369-489E-B96E-DD59776BE7CD}" type="sibTrans" cxnId="{E99A176A-098A-410E-9B22-F7CF2844B043}">
      <dgm:prSet/>
      <dgm:spPr/>
      <dgm:t>
        <a:bodyPr/>
        <a:lstStyle/>
        <a:p>
          <a:endParaRPr lang="ru-RU"/>
        </a:p>
      </dgm:t>
    </dgm:pt>
    <dgm:pt modelId="{027343C5-BBCD-42FF-994F-5D592BB3611A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Фитбол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-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гимнастика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AF0BD45-FACE-45CD-BF18-6F1E717FD526}" type="parTrans" cxnId="{2672F4C8-438A-433D-86EC-4372E5593FC8}">
      <dgm:prSet/>
      <dgm:spPr/>
      <dgm:t>
        <a:bodyPr/>
        <a:lstStyle/>
        <a:p>
          <a:endParaRPr lang="ru-RU"/>
        </a:p>
      </dgm:t>
    </dgm:pt>
    <dgm:pt modelId="{75123B10-0BBC-446B-B632-C83FEEB748AF}" type="sibTrans" cxnId="{2672F4C8-438A-433D-86EC-4372E5593FC8}">
      <dgm:prSet/>
      <dgm:spPr/>
      <dgm:t>
        <a:bodyPr/>
        <a:lstStyle/>
        <a:p>
          <a:endParaRPr lang="ru-RU"/>
        </a:p>
      </dgm:t>
    </dgm:pt>
    <dgm:pt modelId="{27456AE1-D123-4DC8-9F6F-74A16C7DC286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Игровой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стретчинг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16075B6-CEDC-46F0-B6AB-313193D27489}" type="parTrans" cxnId="{B6494A7C-9332-4020-BCA2-FEB22859B0C0}">
      <dgm:prSet/>
      <dgm:spPr/>
      <dgm:t>
        <a:bodyPr/>
        <a:lstStyle/>
        <a:p>
          <a:endParaRPr lang="ru-RU"/>
        </a:p>
      </dgm:t>
    </dgm:pt>
    <dgm:pt modelId="{09A350DF-4024-4E76-9581-E1271A8CFD22}" type="sibTrans" cxnId="{B6494A7C-9332-4020-BCA2-FEB22859B0C0}">
      <dgm:prSet/>
      <dgm:spPr/>
      <dgm:t>
        <a:bodyPr/>
        <a:lstStyle/>
        <a:p>
          <a:endParaRPr lang="ru-RU"/>
        </a:p>
      </dgm:t>
    </dgm:pt>
    <dgm:pt modelId="{78F2D098-CE74-4DCD-8EF3-ED5263853463}" type="pres">
      <dgm:prSet presAssocID="{80617F45-BA0A-4833-8B57-D7DBE3B08C7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80DDB70-FE73-4F2B-B5E8-3B1F3A34B065}" type="pres">
      <dgm:prSet presAssocID="{9C9AFB46-8166-424E-9BF9-B5E19527261F}" presName="Accent1" presStyleCnt="0"/>
      <dgm:spPr/>
    </dgm:pt>
    <dgm:pt modelId="{B9054C44-FA7B-4817-A878-762684B49EDB}" type="pres">
      <dgm:prSet presAssocID="{9C9AFB46-8166-424E-9BF9-B5E19527261F}" presName="Accent" presStyleLbl="node1" presStyleIdx="0" presStyleCnt="5" custScaleX="187298" custScaleY="95289" custLinFactNeighborX="47123" custLinFactNeighborY="-10360"/>
      <dgm:spPr/>
      <dgm:t>
        <a:bodyPr/>
        <a:lstStyle/>
        <a:p>
          <a:endParaRPr lang="ru-RU"/>
        </a:p>
      </dgm:t>
    </dgm:pt>
    <dgm:pt modelId="{8034F4DE-F0AF-4582-AC62-6B8641C75173}" type="pres">
      <dgm:prSet presAssocID="{9C9AFB46-8166-424E-9BF9-B5E19527261F}" presName="Parent1" presStyleLbl="revTx" presStyleIdx="0" presStyleCnt="5" custScaleX="242325" custLinFactNeighborX="50875" custLinFactNeighborY="-343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1246B-1304-4984-A406-73300596C229}" type="pres">
      <dgm:prSet presAssocID="{03914774-7AA4-4304-8CC4-A2D2A166EF0F}" presName="Accent2" presStyleCnt="0"/>
      <dgm:spPr/>
    </dgm:pt>
    <dgm:pt modelId="{08F749AC-18A0-40F0-A627-A4E9D095B468}" type="pres">
      <dgm:prSet presAssocID="{03914774-7AA4-4304-8CC4-A2D2A166EF0F}" presName="Accent" presStyleLbl="node1" presStyleIdx="1" presStyleCnt="5" custScaleX="200458" custLinFactNeighborX="-12343" custLinFactNeighborY="501"/>
      <dgm:spPr/>
    </dgm:pt>
    <dgm:pt modelId="{BB3182AF-1968-4AC7-8512-7E6C2155F2B6}" type="pres">
      <dgm:prSet presAssocID="{03914774-7AA4-4304-8CC4-A2D2A166EF0F}" presName="Parent2" presStyleLbl="revTx" presStyleIdx="1" presStyleCnt="5" custScaleX="147113" custLinFactNeighborX="-51616" custLinFactNeighborY="72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14E68-BCB7-44D5-BC13-613C10C9F438}" type="pres">
      <dgm:prSet presAssocID="{198B5CAC-A860-4B98-A429-3A1F7B569C0D}" presName="Accent3" presStyleCnt="0"/>
      <dgm:spPr/>
    </dgm:pt>
    <dgm:pt modelId="{3E71EAE0-4328-4B97-8EF4-6F2650ED2DC1}" type="pres">
      <dgm:prSet presAssocID="{198B5CAC-A860-4B98-A429-3A1F7B569C0D}" presName="Accent" presStyleLbl="node1" presStyleIdx="2" presStyleCnt="5" custScaleX="201650" custLinFactNeighborX="12523" custLinFactNeighborY="9030"/>
      <dgm:spPr/>
    </dgm:pt>
    <dgm:pt modelId="{78AD992A-6E38-4307-9103-0B37AB3E3AE1}" type="pres">
      <dgm:prSet presAssocID="{198B5CAC-A860-4B98-A429-3A1F7B569C0D}" presName="Parent3" presStyleLbl="revTx" presStyleIdx="2" presStyleCnt="5" custScaleX="147113" custLinFactNeighborX="42547" custLinFactNeighborY="30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5E011-11D5-4FB7-919A-C9A579EB4580}" type="pres">
      <dgm:prSet presAssocID="{027343C5-BBCD-42FF-994F-5D592BB3611A}" presName="Accent4" presStyleCnt="0"/>
      <dgm:spPr/>
    </dgm:pt>
    <dgm:pt modelId="{D4FBE900-0400-4B30-B3B6-012B48C2AD8D}" type="pres">
      <dgm:prSet presAssocID="{027343C5-BBCD-42FF-994F-5D592BB3611A}" presName="Accent" presStyleLbl="node1" presStyleIdx="3" presStyleCnt="5" custScaleX="240664" custScaleY="84003"/>
      <dgm:spPr/>
    </dgm:pt>
    <dgm:pt modelId="{B4E59132-935F-43CE-81FE-0D46105267C3}" type="pres">
      <dgm:prSet presAssocID="{027343C5-BBCD-42FF-994F-5D592BB3611A}" presName="Parent4" presStyleLbl="revTx" presStyleIdx="3" presStyleCnt="5" custScaleX="234396" custScaleY="180215" custLinFactNeighborX="-56064" custLinFactNeighborY="3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693A-3E32-4B49-B5D3-18E891EEE8C8}" type="pres">
      <dgm:prSet presAssocID="{27456AE1-D123-4DC8-9F6F-74A16C7DC286}" presName="Accent5" presStyleCnt="0"/>
      <dgm:spPr/>
    </dgm:pt>
    <dgm:pt modelId="{EDBD6B37-1918-47EC-8907-2514BB34E7C0}" type="pres">
      <dgm:prSet presAssocID="{27456AE1-D123-4DC8-9F6F-74A16C7DC286}" presName="Accent" presStyleLbl="node1" presStyleIdx="4" presStyleCnt="5" custScaleX="219770"/>
      <dgm:spPr/>
    </dgm:pt>
    <dgm:pt modelId="{236DF74C-0126-4A27-A8F1-218D09B5CE78}" type="pres">
      <dgm:prSet presAssocID="{27456AE1-D123-4DC8-9F6F-74A16C7DC286}" presName="Parent5" presStyleLbl="revTx" presStyleIdx="4" presStyleCnt="5" custScaleX="1471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ED35B9-C65A-422C-9E37-6B80D89558A9}" srcId="{80617F45-BA0A-4833-8B57-D7DBE3B08C75}" destId="{03914774-7AA4-4304-8CC4-A2D2A166EF0F}" srcOrd="1" destOrd="0" parTransId="{17715575-7637-4200-88C4-8ECB9AC47F9E}" sibTransId="{6DBADFD5-1FB7-4149-ABC0-4B89C2C721EB}"/>
    <dgm:cxn modelId="{2952F6C8-FF28-4A31-BBD1-945DB294EE73}" type="presOf" srcId="{9C9AFB46-8166-424E-9BF9-B5E19527261F}" destId="{8034F4DE-F0AF-4582-AC62-6B8641C75173}" srcOrd="0" destOrd="0" presId="urn:microsoft.com/office/officeart/2009/layout/CircleArrowProcess"/>
    <dgm:cxn modelId="{B8B9ED85-EF39-454F-9718-2E6CCEA2A209}" type="presOf" srcId="{03914774-7AA4-4304-8CC4-A2D2A166EF0F}" destId="{BB3182AF-1968-4AC7-8512-7E6C2155F2B6}" srcOrd="0" destOrd="0" presId="urn:microsoft.com/office/officeart/2009/layout/CircleArrowProcess"/>
    <dgm:cxn modelId="{8C74F5AB-2660-4B81-807D-15F180B2571A}" type="presOf" srcId="{80617F45-BA0A-4833-8B57-D7DBE3B08C75}" destId="{78F2D098-CE74-4DCD-8EF3-ED5263853463}" srcOrd="0" destOrd="0" presId="urn:microsoft.com/office/officeart/2009/layout/CircleArrowProcess"/>
    <dgm:cxn modelId="{629B15F7-BE67-4A4D-A30B-F7DEFC26C544}" type="presOf" srcId="{027343C5-BBCD-42FF-994F-5D592BB3611A}" destId="{B4E59132-935F-43CE-81FE-0D46105267C3}" srcOrd="0" destOrd="0" presId="urn:microsoft.com/office/officeart/2009/layout/CircleArrowProcess"/>
    <dgm:cxn modelId="{29A61D20-3CC1-48EC-91B2-BF159164662C}" type="presOf" srcId="{198B5CAC-A860-4B98-A429-3A1F7B569C0D}" destId="{78AD992A-6E38-4307-9103-0B37AB3E3AE1}" srcOrd="0" destOrd="0" presId="urn:microsoft.com/office/officeart/2009/layout/CircleArrowProcess"/>
    <dgm:cxn modelId="{B6494A7C-9332-4020-BCA2-FEB22859B0C0}" srcId="{80617F45-BA0A-4833-8B57-D7DBE3B08C75}" destId="{27456AE1-D123-4DC8-9F6F-74A16C7DC286}" srcOrd="4" destOrd="0" parTransId="{316075B6-CEDC-46F0-B6AB-313193D27489}" sibTransId="{09A350DF-4024-4E76-9581-E1271A8CFD22}"/>
    <dgm:cxn modelId="{E99A176A-098A-410E-9B22-F7CF2844B043}" srcId="{80617F45-BA0A-4833-8B57-D7DBE3B08C75}" destId="{198B5CAC-A860-4B98-A429-3A1F7B569C0D}" srcOrd="2" destOrd="0" parTransId="{DBB0826B-042E-434A-B3CC-576BCC5A3856}" sibTransId="{A0078476-5369-489E-B96E-DD59776BE7CD}"/>
    <dgm:cxn modelId="{D353537E-0779-4A7E-B1C6-DD3D3D20CC32}" type="presOf" srcId="{27456AE1-D123-4DC8-9F6F-74A16C7DC286}" destId="{236DF74C-0126-4A27-A8F1-218D09B5CE78}" srcOrd="0" destOrd="0" presId="urn:microsoft.com/office/officeart/2009/layout/CircleArrowProcess"/>
    <dgm:cxn modelId="{D069BD40-3584-42E0-8895-3AA9319BE6AD}" srcId="{80617F45-BA0A-4833-8B57-D7DBE3B08C75}" destId="{9C9AFB46-8166-424E-9BF9-B5E19527261F}" srcOrd="0" destOrd="0" parTransId="{0980B7DC-32FD-4010-B92C-6CEB10D2D84A}" sibTransId="{1FF93E54-C743-40AB-8643-5E1CE6B0799C}"/>
    <dgm:cxn modelId="{2672F4C8-438A-433D-86EC-4372E5593FC8}" srcId="{80617F45-BA0A-4833-8B57-D7DBE3B08C75}" destId="{027343C5-BBCD-42FF-994F-5D592BB3611A}" srcOrd="3" destOrd="0" parTransId="{5AF0BD45-FACE-45CD-BF18-6F1E717FD526}" sibTransId="{75123B10-0BBC-446B-B632-C83FEEB748AF}"/>
    <dgm:cxn modelId="{545E047A-32C5-470C-8FB4-AABA6B475267}" type="presParOf" srcId="{78F2D098-CE74-4DCD-8EF3-ED5263853463}" destId="{C80DDB70-FE73-4F2B-B5E8-3B1F3A34B065}" srcOrd="0" destOrd="0" presId="urn:microsoft.com/office/officeart/2009/layout/CircleArrowProcess"/>
    <dgm:cxn modelId="{9F91B385-D987-463F-8C78-DDC39E85BA9E}" type="presParOf" srcId="{C80DDB70-FE73-4F2B-B5E8-3B1F3A34B065}" destId="{B9054C44-FA7B-4817-A878-762684B49EDB}" srcOrd="0" destOrd="0" presId="urn:microsoft.com/office/officeart/2009/layout/CircleArrowProcess"/>
    <dgm:cxn modelId="{8025CF4A-4305-49ED-B81D-C288564F202C}" type="presParOf" srcId="{78F2D098-CE74-4DCD-8EF3-ED5263853463}" destId="{8034F4DE-F0AF-4582-AC62-6B8641C75173}" srcOrd="1" destOrd="0" presId="urn:microsoft.com/office/officeart/2009/layout/CircleArrowProcess"/>
    <dgm:cxn modelId="{D1ACE213-6B32-4F3D-A10A-0CA1F6702DC0}" type="presParOf" srcId="{78F2D098-CE74-4DCD-8EF3-ED5263853463}" destId="{01D1246B-1304-4984-A406-73300596C229}" srcOrd="2" destOrd="0" presId="urn:microsoft.com/office/officeart/2009/layout/CircleArrowProcess"/>
    <dgm:cxn modelId="{CC6DFFFB-E2ED-43BC-9377-3F7669A008CF}" type="presParOf" srcId="{01D1246B-1304-4984-A406-73300596C229}" destId="{08F749AC-18A0-40F0-A627-A4E9D095B468}" srcOrd="0" destOrd="0" presId="urn:microsoft.com/office/officeart/2009/layout/CircleArrowProcess"/>
    <dgm:cxn modelId="{A132A261-0A5F-4108-9864-9A1011788E59}" type="presParOf" srcId="{78F2D098-CE74-4DCD-8EF3-ED5263853463}" destId="{BB3182AF-1968-4AC7-8512-7E6C2155F2B6}" srcOrd="3" destOrd="0" presId="urn:microsoft.com/office/officeart/2009/layout/CircleArrowProcess"/>
    <dgm:cxn modelId="{B2B1E02F-70BC-4931-98A2-B5AB7F6A06DD}" type="presParOf" srcId="{78F2D098-CE74-4DCD-8EF3-ED5263853463}" destId="{59014E68-BCB7-44D5-BC13-613C10C9F438}" srcOrd="4" destOrd="0" presId="urn:microsoft.com/office/officeart/2009/layout/CircleArrowProcess"/>
    <dgm:cxn modelId="{5C74D814-2A45-4D71-BD55-50E2099E8D67}" type="presParOf" srcId="{59014E68-BCB7-44D5-BC13-613C10C9F438}" destId="{3E71EAE0-4328-4B97-8EF4-6F2650ED2DC1}" srcOrd="0" destOrd="0" presId="urn:microsoft.com/office/officeart/2009/layout/CircleArrowProcess"/>
    <dgm:cxn modelId="{CED09784-94DC-4D87-92F5-3FAF59C71D0D}" type="presParOf" srcId="{78F2D098-CE74-4DCD-8EF3-ED5263853463}" destId="{78AD992A-6E38-4307-9103-0B37AB3E3AE1}" srcOrd="5" destOrd="0" presId="urn:microsoft.com/office/officeart/2009/layout/CircleArrowProcess"/>
    <dgm:cxn modelId="{B82765A7-76C6-426E-810E-6DCDC3502CAF}" type="presParOf" srcId="{78F2D098-CE74-4DCD-8EF3-ED5263853463}" destId="{AEC5E011-11D5-4FB7-919A-C9A579EB4580}" srcOrd="6" destOrd="0" presId="urn:microsoft.com/office/officeart/2009/layout/CircleArrowProcess"/>
    <dgm:cxn modelId="{B8E5E91F-5DB7-4247-AAED-881F895F8DB3}" type="presParOf" srcId="{AEC5E011-11D5-4FB7-919A-C9A579EB4580}" destId="{D4FBE900-0400-4B30-B3B6-012B48C2AD8D}" srcOrd="0" destOrd="0" presId="urn:microsoft.com/office/officeart/2009/layout/CircleArrowProcess"/>
    <dgm:cxn modelId="{F04BB422-3109-434D-B821-10600F635CCD}" type="presParOf" srcId="{78F2D098-CE74-4DCD-8EF3-ED5263853463}" destId="{B4E59132-935F-43CE-81FE-0D46105267C3}" srcOrd="7" destOrd="0" presId="urn:microsoft.com/office/officeart/2009/layout/CircleArrowProcess"/>
    <dgm:cxn modelId="{FB19F929-8561-43E6-AE1D-BDD6DEE2B66C}" type="presParOf" srcId="{78F2D098-CE74-4DCD-8EF3-ED5263853463}" destId="{3725693A-3E32-4B49-B5D3-18E891EEE8C8}" srcOrd="8" destOrd="0" presId="urn:microsoft.com/office/officeart/2009/layout/CircleArrowProcess"/>
    <dgm:cxn modelId="{A338F862-8404-4C39-8CC4-A00B18C702AC}" type="presParOf" srcId="{3725693A-3E32-4B49-B5D3-18E891EEE8C8}" destId="{EDBD6B37-1918-47EC-8907-2514BB34E7C0}" srcOrd="0" destOrd="0" presId="urn:microsoft.com/office/officeart/2009/layout/CircleArrowProcess"/>
    <dgm:cxn modelId="{0637DD28-31B2-48CF-A1A3-60EB84893596}" type="presParOf" srcId="{78F2D098-CE74-4DCD-8EF3-ED5263853463}" destId="{236DF74C-0126-4A27-A8F1-218D09B5CE78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AFE5F-4F0F-4431-9A3C-CE6A671329F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B54EC-62B4-41DD-AC84-D9C5E17C9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54EC-62B4-41DD-AC84-D9C5E17C909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280920" cy="5976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918648" cy="4536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Городской этап конкурса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«Мастер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педагогического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труда»</a:t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Чкаловского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района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г.Екатеринбурга</a:t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Использование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разнообразных форм и методов организации совместной и самостоятельной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деятельности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образовательной области </a:t>
            </a:r>
            <a:b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«Физическая культура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840760" cy="1800200"/>
          </a:xfrm>
        </p:spPr>
        <p:txBody>
          <a:bodyPr>
            <a:normAutofit fontScale="40000" lnSpcReduction="20000"/>
          </a:bodyPr>
          <a:lstStyle/>
          <a:p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sz="45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инструктор </a:t>
            </a:r>
          </a:p>
          <a:p>
            <a:pPr algn="r"/>
            <a:r>
              <a:rPr lang="ru-RU" sz="45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физической культуре</a:t>
            </a:r>
          </a:p>
          <a:p>
            <a:pPr algn="r"/>
            <a:r>
              <a:rPr lang="ru-RU" sz="45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                                         </a:t>
            </a:r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Л.С</a:t>
            </a:r>
            <a:r>
              <a:rPr lang="ru-RU" sz="45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</a:t>
            </a:r>
            <a:r>
              <a:rPr lang="ru-RU" sz="45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Хуббатуллина</a:t>
            </a:r>
            <a:r>
              <a:rPr lang="ru-RU" sz="45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r"/>
            <a:r>
              <a:rPr lang="ru-RU" sz="45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высшая </a:t>
            </a:r>
            <a:r>
              <a:rPr lang="ru-RU" sz="45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квалификационная категория</a:t>
            </a:r>
          </a:p>
          <a:p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18552"/>
            <a:ext cx="2952328" cy="1762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98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8496944" cy="6248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11560" y="1772816"/>
          <a:ext cx="66247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Заголовок 6"/>
          <p:cNvSpPr txBox="1">
            <a:spLocks/>
          </p:cNvSpPr>
          <p:nvPr/>
        </p:nvSpPr>
        <p:spPr>
          <a:xfrm>
            <a:off x="323528" y="188640"/>
            <a:ext cx="849694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Пульсовая кривая двигательной активности детей дошкольного возраста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85184"/>
            <a:ext cx="2764160" cy="1474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863" y="0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23528" y="332656"/>
            <a:ext cx="8496944" cy="6248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077" name="Picture 5" descr="C:\Users\1\Desktop\Юля\р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96952"/>
            <a:ext cx="990600" cy="155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416157" cy="2549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755576" y="548680"/>
            <a:ext cx="74168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Педагогические технологии</a:t>
            </a: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8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40724"/>
            <a:ext cx="2843808" cy="1517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395536" y="1268760"/>
            <a:ext cx="8496944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514350">
              <a:lnSpc>
                <a:spcPct val="150000"/>
              </a:lnSpc>
              <a:buFont typeface="+mj-lt"/>
              <a:buAutoNum type="arabicParenR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 и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здоровьеформирующие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педагогические технологии </a:t>
            </a:r>
          </a:p>
          <a:p>
            <a:pPr indent="514350">
              <a:lnSpc>
                <a:spcPct val="150000"/>
              </a:lnSpc>
              <a:buFont typeface="+mj-lt"/>
              <a:buAutoNum type="arabicParenR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технологии (подвижные, народные, спортивные, развивающие игры)</a:t>
            </a:r>
          </a:p>
          <a:p>
            <a:pPr lvl="0" indent="514350">
              <a:lnSpc>
                <a:spcPct val="150000"/>
              </a:lnSpc>
              <a:buFont typeface="+mj-lt"/>
              <a:buAutoNum type="arabicParenR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 формирование ОБЖ (беседы, рассказы об охране здоровья,    развлечения на тему ПДД)</a:t>
            </a:r>
          </a:p>
          <a:p>
            <a:pPr indent="514350">
              <a:lnSpc>
                <a:spcPct val="150000"/>
              </a:lnSpc>
              <a:buFont typeface="+mj-lt"/>
              <a:buAutoNum type="arabicParenR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развивающего обучения (проектный метод)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8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538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332656"/>
            <a:ext cx="8496944" cy="6248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074" name="Picture 2" descr="C:\СМАК\Фото и видео детей\мадоу 133\23.09.2015 кросс наций\IMG_4833.JPG"/>
          <p:cNvPicPr>
            <a:picLocks noChangeAspect="1" noChangeArrowheads="1"/>
          </p:cNvPicPr>
          <p:nvPr/>
        </p:nvPicPr>
        <p:blipFill>
          <a:blip r:embed="rId4" cstate="email"/>
          <a:srcRect r="3371" b="8811"/>
          <a:stretch>
            <a:fillRect/>
          </a:stretch>
        </p:blipFill>
        <p:spPr bwMode="auto">
          <a:xfrm>
            <a:off x="3275856" y="1052736"/>
            <a:ext cx="3204760" cy="2016224"/>
          </a:xfrm>
          <a:prstGeom prst="rect">
            <a:avLst/>
          </a:prstGeom>
          <a:noFill/>
        </p:spPr>
      </p:pic>
      <p:pic>
        <p:nvPicPr>
          <p:cNvPr id="3075" name="Picture 3" descr="C:\СМАК\Фото и видео детей\мадоу 133\23.09.2015 кросс наций\IMG_476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76672"/>
            <a:ext cx="3024336" cy="2016224"/>
          </a:xfrm>
          <a:prstGeom prst="rect">
            <a:avLst/>
          </a:prstGeom>
          <a:noFill/>
        </p:spPr>
      </p:pic>
      <p:pic>
        <p:nvPicPr>
          <p:cNvPr id="3077" name="Picture 5" descr="C:\СМАК\Фото и видео детей\мадоу 133\23.09.2015 кросс наций\IMG_4820.JPG"/>
          <p:cNvPicPr>
            <a:picLocks noChangeAspect="1" noChangeArrowheads="1"/>
          </p:cNvPicPr>
          <p:nvPr/>
        </p:nvPicPr>
        <p:blipFill>
          <a:blip r:embed="rId6" cstate="email"/>
          <a:srcRect r="15663"/>
          <a:stretch>
            <a:fillRect/>
          </a:stretch>
        </p:blipFill>
        <p:spPr bwMode="auto">
          <a:xfrm>
            <a:off x="6156176" y="2060848"/>
            <a:ext cx="2520280" cy="1992222"/>
          </a:xfrm>
          <a:prstGeom prst="rect">
            <a:avLst/>
          </a:prstGeom>
          <a:noFill/>
        </p:spPr>
      </p:pic>
      <p:pic>
        <p:nvPicPr>
          <p:cNvPr id="3078" name="Picture 6" descr="C:\СМАК\Фото и видео детей\мадоу 133\14.11.14 соревнования лилии султановны\IMG_9071.JPG"/>
          <p:cNvPicPr>
            <a:picLocks noChangeAspect="1" noChangeArrowheads="1"/>
          </p:cNvPicPr>
          <p:nvPr/>
        </p:nvPicPr>
        <p:blipFill>
          <a:blip r:embed="rId7" cstate="email"/>
          <a:srcRect l="41498" b="16484"/>
          <a:stretch>
            <a:fillRect/>
          </a:stretch>
        </p:blipFill>
        <p:spPr bwMode="auto">
          <a:xfrm>
            <a:off x="179512" y="4941168"/>
            <a:ext cx="1740207" cy="1656184"/>
          </a:xfrm>
          <a:prstGeom prst="rect">
            <a:avLst/>
          </a:prstGeom>
          <a:noFill/>
        </p:spPr>
      </p:pic>
      <p:pic>
        <p:nvPicPr>
          <p:cNvPr id="3084" name="Picture 12" descr="C:\СМАК\Фото и видео детей\мадоу 133\7.05.14 смотр строй песни\IMG_284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195736" y="3140968"/>
            <a:ext cx="3589656" cy="2152782"/>
          </a:xfrm>
          <a:prstGeom prst="rect">
            <a:avLst/>
          </a:prstGeom>
          <a:noFill/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1259632" y="260648"/>
            <a:ext cx="822960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Mongolian Baiti" pitchFamily="66" charset="0"/>
              </a:rPr>
              <a:t>Фотографии детей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Mongolian Baiti" pitchFamily="66" charset="0"/>
            </a:endParaRPr>
          </a:p>
        </p:txBody>
      </p:sp>
      <p:pic>
        <p:nvPicPr>
          <p:cNvPr id="3083" name="Picture 11" descr="C:\СМАК\Фото и видео детей\мадоу 133\7.05.14 смотр строй песни\IMG_2838.JPG"/>
          <p:cNvPicPr>
            <a:picLocks noChangeAspect="1" noChangeArrowheads="1"/>
          </p:cNvPicPr>
          <p:nvPr/>
        </p:nvPicPr>
        <p:blipFill>
          <a:blip r:embed="rId9" cstate="email"/>
          <a:srcRect l="7224" r="20537"/>
          <a:stretch>
            <a:fillRect/>
          </a:stretch>
        </p:blipFill>
        <p:spPr bwMode="auto">
          <a:xfrm>
            <a:off x="179512" y="2636912"/>
            <a:ext cx="2880320" cy="2242792"/>
          </a:xfrm>
          <a:prstGeom prst="rect">
            <a:avLst/>
          </a:prstGeom>
          <a:noFill/>
        </p:spPr>
      </p:pic>
      <p:pic>
        <p:nvPicPr>
          <p:cNvPr id="3080" name="Picture 8" descr="C:\СМАК\Фото и видео детей\мадоу 133\14.11.14 соревнования лилии султановны\IMG_909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907704" y="4725144"/>
            <a:ext cx="2808312" cy="1872208"/>
          </a:xfrm>
          <a:prstGeom prst="rect">
            <a:avLst/>
          </a:prstGeom>
          <a:noFill/>
        </p:spPr>
      </p:pic>
      <p:pic>
        <p:nvPicPr>
          <p:cNvPr id="3079" name="Picture 7" descr="C:\СМАК\Фото и видео детей\мадоу 133\14.11.14 соревнования лилии султановны\IMG_9093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60232" y="5157192"/>
            <a:ext cx="2039598" cy="1359732"/>
          </a:xfrm>
          <a:prstGeom prst="rect">
            <a:avLst/>
          </a:prstGeom>
          <a:noFill/>
        </p:spPr>
      </p:pic>
      <p:pic>
        <p:nvPicPr>
          <p:cNvPr id="3081" name="Picture 9" descr="C:\СМАК\Фото и видео детей\мадоу 133\14.11.14 соревнования лилии султановны\IMG_9032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16016" y="4941168"/>
            <a:ext cx="2443200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714488"/>
            <a:ext cx="8280920" cy="4680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571736" cy="361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0"/>
            <a:ext cx="2601353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7" y="1357299"/>
            <a:ext cx="2214578" cy="31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271831"/>
            <a:ext cx="2577157" cy="358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71604" y="3286124"/>
            <a:ext cx="253670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00364" y="3286124"/>
            <a:ext cx="252274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9124" y="3294459"/>
            <a:ext cx="2571735" cy="35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28926" y="0"/>
            <a:ext cx="258344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84806" y="0"/>
            <a:ext cx="265919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43702" y="3337845"/>
            <a:ext cx="2500298" cy="352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9674242">
            <a:off x="649935" y="2775771"/>
            <a:ext cx="2190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330494">
            <a:off x="831482" y="1496255"/>
            <a:ext cx="2126687" cy="30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20989333">
            <a:off x="2248154" y="2305558"/>
            <a:ext cx="2105175" cy="29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714744" y="1142984"/>
            <a:ext cx="2101475" cy="29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76401">
            <a:off x="4961453" y="1496246"/>
            <a:ext cx="2286016" cy="288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532779">
            <a:off x="6853831" y="1570702"/>
            <a:ext cx="2071702" cy="29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8538"/>
            <a:ext cx="9159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63" y="19168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476673"/>
            <a:ext cx="8325172" cy="5897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Здоровый образ 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жизни </a:t>
            </a:r>
          </a:p>
          <a:p>
            <a:pPr lvl="0" algn="ctr"/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Образ жизни- вошедший в 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привычку,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способ жизнедеятельности, поведения людей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algn="ctr"/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7" name="Picture 5" descr="C:\Users\1\Desktop\Юля\р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990600" cy="155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904875" cy="162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124200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Мои рисунки\Картинки\лыжник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861048"/>
            <a:ext cx="2099653" cy="278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23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6" y="2658"/>
            <a:ext cx="9171485" cy="68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9002" y="116633"/>
            <a:ext cx="81003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893"/>
            <a:ext cx="2400300" cy="4745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332656"/>
            <a:ext cx="6624736" cy="536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доровые дети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здоровая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нация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Работа по физическому развитию дошкольников направлена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на: 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охрану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жизни, сохранение  и укрепление физического и психического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здоровья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формирование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ценностного отношения к собственному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здоровью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5" descr="J0233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24320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42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6" y="2658"/>
            <a:ext cx="9171485" cy="68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9002" y="116633"/>
            <a:ext cx="81003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476672"/>
            <a:ext cx="6912768" cy="536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Принципы построения образовательного процесса: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системность чередования физических нагрузок и отдыха,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постепенное наращивание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развивающе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-тренирующих воздействий физических упражнений,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оптимальное  сочетание фронтальных, групповых и индивидуальных форм обучения.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5" descr="C:\Users\1\Desktop\Юля\р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33615"/>
            <a:ext cx="990600" cy="155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" y="66857"/>
            <a:ext cx="3124200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81128"/>
            <a:ext cx="904875" cy="162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43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6" y="2658"/>
            <a:ext cx="9171485" cy="68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9002" y="116633"/>
            <a:ext cx="81003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208912" cy="11521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Модель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физкультурно-оздоровительной работы в МАДОУ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Picture 3" descr="J0233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1988508" cy="16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E:\Мои рисунки\Картинки\купается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149080"/>
            <a:ext cx="2000232" cy="2388337"/>
          </a:xfrm>
          <a:prstGeom prst="rect">
            <a:avLst/>
          </a:prstGeom>
          <a:noFill/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935088" y="1772816"/>
            <a:ext cx="8208912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lvl="0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x-none" sz="4200" b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доровьесберегаю</a:t>
            </a:r>
            <a:r>
              <a:rPr lang="ru-RU" sz="4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щие</a:t>
            </a:r>
            <a:r>
              <a:rPr lang="x-none" sz="4200" b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4200" b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</a:t>
            </a: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Двигательный режим в ДОУ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Оздоровительная работа с воспитанниками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Физкультурно-оздоровительная работа и формирование основ здорового образа жизни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q"/>
            </a:pPr>
            <a:r>
              <a:rPr lang="ru-RU" sz="4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закаливающих и профилактических мероприятий</a:t>
            </a:r>
            <a:endParaRPr lang="ru-RU" sz="4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5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756"/>
          <a:stretch/>
        </p:blipFill>
        <p:spPr bwMode="auto">
          <a:xfrm>
            <a:off x="-27486" y="2658"/>
            <a:ext cx="9171485" cy="68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9002" y="116633"/>
            <a:ext cx="8100392" cy="6624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04664"/>
            <a:ext cx="6264696" cy="5289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x-none" sz="36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доровьесберегающ</a:t>
            </a: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ие</a:t>
            </a:r>
            <a:r>
              <a:rPr lang="x-none" sz="36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технологи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Технологии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сохранения и стимулирования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здоровья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Технология обучения здоровому образу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жизни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Игровые технологии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Медико-профилактические</a:t>
            </a:r>
          </a:p>
        </p:txBody>
      </p:sp>
      <p:pic>
        <p:nvPicPr>
          <p:cNvPr id="8" name="Picture 5" descr="C:\Users\1\Desktop\Юля\р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94" y="123164"/>
            <a:ext cx="990600" cy="155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94" y="2480282"/>
            <a:ext cx="904875" cy="162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\Desktop\Юля\people-vector_1335895003614кенкнываа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29498"/>
            <a:ext cx="4608512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1\Desktop\Юля\Дети_рисунок_Салифова_ТВен6ег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56" y="2050641"/>
            <a:ext cx="2400300" cy="4745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25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280920" cy="59766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Результаты диспансеризации </a:t>
            </a:r>
            <a:b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детей 2013-2015 гг.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C:\Users\1\Desktop\Юля\people-vector_13358950036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5229200"/>
            <a:ext cx="2160240" cy="1289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74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304780"/>
            <a:ext cx="8496944" cy="6248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198971283"/>
              </p:ext>
            </p:extLst>
          </p:nvPr>
        </p:nvGraphicFramePr>
        <p:xfrm>
          <a:off x="755576" y="1484784"/>
          <a:ext cx="686442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4401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Нетрадиционные формы организации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физкультурно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– оздоровительных мероприятий для дошкольников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Picture 5" descr="C:\Users\1\Desktop\Юля\р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1152128" cy="1805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1\Desktop\Юля\people-vector_1335895003614птт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21088"/>
            <a:ext cx="1192907" cy="2147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СМАК\Фото и видео детей\мадоу 133\14.11.14Конкурс команды ЮИИД\ц.jpg"/>
          <p:cNvPicPr>
            <a:picLocks noChangeAspect="1" noChangeArrowheads="1"/>
          </p:cNvPicPr>
          <p:nvPr/>
        </p:nvPicPr>
        <p:blipFill>
          <a:blip r:embed="rId10" cstate="email"/>
          <a:srcRect l="-1467" r="19827"/>
          <a:stretch>
            <a:fillRect/>
          </a:stretch>
        </p:blipFill>
        <p:spPr bwMode="auto">
          <a:xfrm rot="21146853">
            <a:off x="340079" y="4625578"/>
            <a:ext cx="2062076" cy="1628805"/>
          </a:xfrm>
          <a:prstGeom prst="heart">
            <a:avLst/>
          </a:prstGeom>
          <a:noFill/>
        </p:spPr>
      </p:pic>
      <p:pic>
        <p:nvPicPr>
          <p:cNvPr id="4099" name="Picture 3" descr="C:\СМАК\Фото и видео детей\мадоу 133\жанровое фото\6.JPG"/>
          <p:cNvPicPr>
            <a:picLocks noChangeAspect="1" noChangeArrowheads="1"/>
          </p:cNvPicPr>
          <p:nvPr/>
        </p:nvPicPr>
        <p:blipFill>
          <a:blip r:embed="rId11" cstate="email"/>
          <a:srcRect r="20716"/>
          <a:stretch>
            <a:fillRect/>
          </a:stretch>
        </p:blipFill>
        <p:spPr bwMode="auto">
          <a:xfrm rot="21291353">
            <a:off x="260831" y="1529066"/>
            <a:ext cx="2427339" cy="2041062"/>
          </a:xfrm>
          <a:prstGeom prst="star6">
            <a:avLst/>
          </a:prstGeom>
          <a:noFill/>
        </p:spPr>
      </p:pic>
      <p:pic>
        <p:nvPicPr>
          <p:cNvPr id="4100" name="Picture 4" descr="C:\СМАК\Фото и видео детей\мадоу 133\02.10 конкурс юид\IMG_4950.JPG"/>
          <p:cNvPicPr>
            <a:picLocks noChangeAspect="1" noChangeArrowheads="1"/>
          </p:cNvPicPr>
          <p:nvPr/>
        </p:nvPicPr>
        <p:blipFill>
          <a:blip r:embed="rId12" cstate="email">
            <a:lum bright="10000" contrast="10000"/>
          </a:blip>
          <a:srcRect l="6503" t="11208" r="25221"/>
          <a:stretch>
            <a:fillRect/>
          </a:stretch>
        </p:blipFill>
        <p:spPr bwMode="auto">
          <a:xfrm>
            <a:off x="6156176" y="1988840"/>
            <a:ext cx="2376264" cy="2060172"/>
          </a:xfrm>
          <a:prstGeom prst="cloud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76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96944" cy="6248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472608" cy="85010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Степ- аэробика</a:t>
            </a:r>
            <a:endParaRPr lang="ru-RU" dirty="0">
              <a:solidFill>
                <a:srgbClr val="7030A0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556792"/>
            <a:ext cx="8301608" cy="4968552"/>
          </a:xfrm>
        </p:spPr>
        <p:txBody>
          <a:bodyPr>
            <a:norm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это система физических упражнений,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энергообеспечение которых осуществляется  за счет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кислорода. Особенности занятий состоят в том,  что темп движений и интенсивность выполнения упражнений  задается ритмом музыкального сопровождения. Умелое и выразительное  выполнение движений приносит ребенку  удовлетворение и радость. Музыка, хорошо подобранная к движениям, помогает закрепить  мышечное чувство, а слуховым анализаторам запомнить движения в связи со звучанием музыкальных отрывков. На занятиях  дети учатся не только красиво двигаться, преодолевая трудности образовательного процесса, но и развиваться духовно, эмоционально, физически, интеллектуально.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степ- платформ- это новое направление эффективной оздоровительной работы. Упражнения для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степ-аэробики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подбираются циклического характера, вызывающие активную деятельность органов кровообращения и дыхания, усиливающие обменные процессы, простые по своей двигательной структуре и доступные детям. У детей, занимающихся степ- аэробикой  повышаются адаптивные возможности организма благодаря  регулярной  двигательной активности и  положительным эмоциям.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25288" cy="201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62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96944" cy="62484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59632" y="188640"/>
            <a:ext cx="4896544" cy="922114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Черлидинг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организованная группа поддержки для команд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различных видов спорта.  Первая команда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черлидеров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России была создана в 1996году. 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1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 таких групп поддержки танцуют, выполняют сложные акробатические упражнения, строят пирамиды, перестраиваются.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Черлидинг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становится видом спорта, сочетает в себе большое число танцевальных стилей: латиноамериканские танцы, 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хип-хоп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фристайл-диско. При исполнении  танцевальной композиции формируется  не только физическая подготовка, но и танцевальные навыки. В процессе занятий формируются жизненно  важные двигательные умения и навыки, приобретаются специальные  знания, воспитываются моральные и волевые качества.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Черлидинг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учит  соблюдать правила эстетического поведения, формирует понятия о красоте тела, воспитывает вкус и музыкальность. Музыкальное сопровождение развивает  чувство ритма, согласованность движений с музыкой, способствует  развитию координации движений,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раскрепощенности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эмоциональности. Богатство, разнообразие и доступность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черлидинга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эффективно воздействует на организм, привлекает  к занятиям людей различных возрастных категорий и не требует специальной подготовки.</a:t>
            </a:r>
          </a:p>
          <a:p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3029733" cy="204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520</Words>
  <Application>Microsoft Office PowerPoint</Application>
  <PresentationFormat>Экран (4:3)</PresentationFormat>
  <Paragraphs>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Городской этап конкурса  «Мастер педагогического труда» Чкаловского района г.Екатеринбурга  «Использование разнообразных форм и методов организации совместной и самостоятельной деятельности в образовательной области  «Физическая культура» </vt:lpstr>
      <vt:lpstr>Слайд 2</vt:lpstr>
      <vt:lpstr>Слайд 3</vt:lpstr>
      <vt:lpstr>Слайд 4</vt:lpstr>
      <vt:lpstr>Слайд 5</vt:lpstr>
      <vt:lpstr>Результаты диспансеризации  детей 2013-2015 гг.</vt:lpstr>
      <vt:lpstr>Нетрадиционные формы организации физкультурно – оздоровительных мероприятий для дошкольников</vt:lpstr>
      <vt:lpstr>Степ- аэробика</vt:lpstr>
      <vt:lpstr>Черлидинг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Logoped Ekaterina</cp:lastModifiedBy>
  <cp:revision>57</cp:revision>
  <dcterms:created xsi:type="dcterms:W3CDTF">2015-02-19T19:49:34Z</dcterms:created>
  <dcterms:modified xsi:type="dcterms:W3CDTF">2016-02-17T12:11:43Z</dcterms:modified>
</cp:coreProperties>
</file>