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xls" ContentType="application/vnd.ms-exce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94" r:id="rId4"/>
    <p:sldId id="296" r:id="rId5"/>
    <p:sldId id="297" r:id="rId6"/>
    <p:sldId id="298" r:id="rId7"/>
    <p:sldId id="328" r:id="rId8"/>
    <p:sldId id="329" r:id="rId9"/>
    <p:sldId id="300" r:id="rId10"/>
    <p:sldId id="299" r:id="rId11"/>
    <p:sldId id="264" r:id="rId12"/>
    <p:sldId id="307" r:id="rId13"/>
    <p:sldId id="302" r:id="rId14"/>
    <p:sldId id="303" r:id="rId15"/>
    <p:sldId id="312" r:id="rId16"/>
    <p:sldId id="327" r:id="rId17"/>
    <p:sldId id="319" r:id="rId18"/>
    <p:sldId id="323" r:id="rId19"/>
    <p:sldId id="322" r:id="rId20"/>
    <p:sldId id="326" r:id="rId21"/>
    <p:sldId id="261" r:id="rId22"/>
    <p:sldId id="262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Century Schoolbook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Century Schoolbook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Century Schoolbook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Century Schoolbook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Century Schoolbook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2"/>
        </a:solidFill>
        <a:latin typeface="Century Schoolbook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2"/>
        </a:solidFill>
        <a:latin typeface="Century Schoolbook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2"/>
        </a:solidFill>
        <a:latin typeface="Century Schoolbook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2"/>
        </a:solidFill>
        <a:latin typeface="Century Schoolbook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53" autoAdjust="0"/>
    <p:restoredTop sz="94660"/>
  </p:normalViewPr>
  <p:slideViewPr>
    <p:cSldViewPr>
      <p:cViewPr varScale="1">
        <p:scale>
          <a:sx n="68" d="100"/>
          <a:sy n="68" d="100"/>
        </p:scale>
        <p:origin x="-12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617F45-BA0A-4833-8B57-D7DBE3B08C75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9AFB46-8166-424E-9BF9-B5E19527261F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Ритмическая гимнастика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0980B7DC-32FD-4010-B92C-6CEB10D2D84A}" type="parTrans" cxnId="{D069BD40-3584-42E0-8895-3AA9319BE6AD}">
      <dgm:prSet/>
      <dgm:spPr/>
      <dgm:t>
        <a:bodyPr/>
        <a:lstStyle/>
        <a:p>
          <a:endParaRPr lang="ru-RU"/>
        </a:p>
      </dgm:t>
    </dgm:pt>
    <dgm:pt modelId="{1FF93E54-C743-40AB-8643-5E1CE6B0799C}" type="sibTrans" cxnId="{D069BD40-3584-42E0-8895-3AA9319BE6AD}">
      <dgm:prSet/>
      <dgm:spPr/>
      <dgm:t>
        <a:bodyPr/>
        <a:lstStyle/>
        <a:p>
          <a:endParaRPr lang="ru-RU"/>
        </a:p>
      </dgm:t>
    </dgm:pt>
    <dgm:pt modelId="{03914774-7AA4-4304-8CC4-A2D2A166EF0F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Степ-аэробики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17715575-7637-4200-88C4-8ECB9AC47F9E}" type="parTrans" cxnId="{CBED35B9-C65A-422C-9E37-6B80D89558A9}">
      <dgm:prSet/>
      <dgm:spPr/>
      <dgm:t>
        <a:bodyPr/>
        <a:lstStyle/>
        <a:p>
          <a:endParaRPr lang="ru-RU"/>
        </a:p>
      </dgm:t>
    </dgm:pt>
    <dgm:pt modelId="{6DBADFD5-1FB7-4149-ABC0-4B89C2C721EB}" type="sibTrans" cxnId="{CBED35B9-C65A-422C-9E37-6B80D89558A9}">
      <dgm:prSet/>
      <dgm:spPr/>
      <dgm:t>
        <a:bodyPr/>
        <a:lstStyle/>
        <a:p>
          <a:endParaRPr lang="ru-RU"/>
        </a:p>
      </dgm:t>
    </dgm:pt>
    <dgm:pt modelId="{198B5CAC-A860-4B98-A429-3A1F7B569C0D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Элементы йоги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DBB0826B-042E-434A-B3CC-576BCC5A3856}" type="parTrans" cxnId="{E99A176A-098A-410E-9B22-F7CF2844B043}">
      <dgm:prSet/>
      <dgm:spPr/>
      <dgm:t>
        <a:bodyPr/>
        <a:lstStyle/>
        <a:p>
          <a:endParaRPr lang="ru-RU"/>
        </a:p>
      </dgm:t>
    </dgm:pt>
    <dgm:pt modelId="{A0078476-5369-489E-B96E-DD59776BE7CD}" type="sibTrans" cxnId="{E99A176A-098A-410E-9B22-F7CF2844B043}">
      <dgm:prSet/>
      <dgm:spPr/>
      <dgm:t>
        <a:bodyPr/>
        <a:lstStyle/>
        <a:p>
          <a:endParaRPr lang="ru-RU"/>
        </a:p>
      </dgm:t>
    </dgm:pt>
    <dgm:pt modelId="{027343C5-BBCD-42FF-994F-5D592BB3611A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Су-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Джок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и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Фитбол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-</a:t>
          </a:r>
        </a:p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гимнастика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5AF0BD45-FACE-45CD-BF18-6F1E717FD526}" type="parTrans" cxnId="{2672F4C8-438A-433D-86EC-4372E5593FC8}">
      <dgm:prSet/>
      <dgm:spPr/>
      <dgm:t>
        <a:bodyPr/>
        <a:lstStyle/>
        <a:p>
          <a:endParaRPr lang="ru-RU"/>
        </a:p>
      </dgm:t>
    </dgm:pt>
    <dgm:pt modelId="{75123B10-0BBC-446B-B632-C83FEEB748AF}" type="sibTrans" cxnId="{2672F4C8-438A-433D-86EC-4372E5593FC8}">
      <dgm:prSet/>
      <dgm:spPr/>
      <dgm:t>
        <a:bodyPr/>
        <a:lstStyle/>
        <a:p>
          <a:endParaRPr lang="ru-RU"/>
        </a:p>
      </dgm:t>
    </dgm:pt>
    <dgm:pt modelId="{27456AE1-D123-4DC8-9F6F-74A16C7DC286}">
      <dgm:prSet custT="1"/>
      <dgm:spPr/>
      <dgm:t>
        <a:bodyPr/>
        <a:lstStyle/>
        <a:p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Черлидинг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316075B6-CEDC-46F0-B6AB-313193D27489}" type="parTrans" cxnId="{B6494A7C-9332-4020-BCA2-FEB22859B0C0}">
      <dgm:prSet/>
      <dgm:spPr/>
      <dgm:t>
        <a:bodyPr/>
        <a:lstStyle/>
        <a:p>
          <a:endParaRPr lang="ru-RU"/>
        </a:p>
      </dgm:t>
    </dgm:pt>
    <dgm:pt modelId="{09A350DF-4024-4E76-9581-E1271A8CFD22}" type="sibTrans" cxnId="{B6494A7C-9332-4020-BCA2-FEB22859B0C0}">
      <dgm:prSet/>
      <dgm:spPr/>
      <dgm:t>
        <a:bodyPr/>
        <a:lstStyle/>
        <a:p>
          <a:endParaRPr lang="ru-RU"/>
        </a:p>
      </dgm:t>
    </dgm:pt>
    <dgm:pt modelId="{78F2D098-CE74-4DCD-8EF3-ED5263853463}" type="pres">
      <dgm:prSet presAssocID="{80617F45-BA0A-4833-8B57-D7DBE3B08C75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80DDB70-FE73-4F2B-B5E8-3B1F3A34B065}" type="pres">
      <dgm:prSet presAssocID="{9C9AFB46-8166-424E-9BF9-B5E19527261F}" presName="Accent1" presStyleCnt="0"/>
      <dgm:spPr/>
    </dgm:pt>
    <dgm:pt modelId="{B9054C44-FA7B-4817-A878-762684B49EDB}" type="pres">
      <dgm:prSet presAssocID="{9C9AFB46-8166-424E-9BF9-B5E19527261F}" presName="Accent" presStyleLbl="node1" presStyleIdx="0" presStyleCnt="5" custScaleX="218084" custScaleY="95289" custLinFactNeighborX="1364" custLinFactNeighborY="4528"/>
      <dgm:spPr/>
      <dgm:t>
        <a:bodyPr/>
        <a:lstStyle/>
        <a:p>
          <a:endParaRPr lang="ru-RU"/>
        </a:p>
      </dgm:t>
    </dgm:pt>
    <dgm:pt modelId="{8034F4DE-F0AF-4582-AC62-6B8641C75173}" type="pres">
      <dgm:prSet presAssocID="{9C9AFB46-8166-424E-9BF9-B5E19527261F}" presName="Parent1" presStyleLbl="revTx" presStyleIdx="0" presStyleCnt="5" custAng="177664" custFlipVert="0" custScaleX="241700" custScaleY="128484" custLinFactNeighborX="50875" custLinFactNeighborY="-3432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D1246B-1304-4984-A406-73300596C229}" type="pres">
      <dgm:prSet presAssocID="{03914774-7AA4-4304-8CC4-A2D2A166EF0F}" presName="Accent2" presStyleCnt="0"/>
      <dgm:spPr/>
    </dgm:pt>
    <dgm:pt modelId="{08F749AC-18A0-40F0-A627-A4E9D095B468}" type="pres">
      <dgm:prSet presAssocID="{03914774-7AA4-4304-8CC4-A2D2A166EF0F}" presName="Accent" presStyleLbl="node1" presStyleIdx="1" presStyleCnt="5" custScaleX="215918" custLinFactNeighborX="-19757" custLinFactNeighborY="337"/>
      <dgm:spPr/>
    </dgm:pt>
    <dgm:pt modelId="{BB3182AF-1968-4AC7-8512-7E6C2155F2B6}" type="pres">
      <dgm:prSet presAssocID="{03914774-7AA4-4304-8CC4-A2D2A166EF0F}" presName="Parent2" presStyleLbl="revTx" presStyleIdx="1" presStyleCnt="5" custScaleX="147113" custLinFactNeighborX="-51616" custLinFactNeighborY="720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014E68-BCB7-44D5-BC13-613C10C9F438}" type="pres">
      <dgm:prSet presAssocID="{198B5CAC-A860-4B98-A429-3A1F7B569C0D}" presName="Accent3" presStyleCnt="0"/>
      <dgm:spPr/>
    </dgm:pt>
    <dgm:pt modelId="{3E71EAE0-4328-4B97-8EF4-6F2650ED2DC1}" type="pres">
      <dgm:prSet presAssocID="{198B5CAC-A860-4B98-A429-3A1F7B569C0D}" presName="Accent" presStyleLbl="node1" presStyleIdx="2" presStyleCnt="5" custScaleX="230239" custScaleY="109504" custLinFactNeighborX="12523" custLinFactNeighborY="9030"/>
      <dgm:spPr/>
    </dgm:pt>
    <dgm:pt modelId="{78AD992A-6E38-4307-9103-0B37AB3E3AE1}" type="pres">
      <dgm:prSet presAssocID="{198B5CAC-A860-4B98-A429-3A1F7B569C0D}" presName="Parent3" presStyleLbl="revTx" presStyleIdx="2" presStyleCnt="5" custScaleX="147113" custLinFactNeighborX="42547" custLinFactNeighborY="3097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C5E011-11D5-4FB7-919A-C9A579EB4580}" type="pres">
      <dgm:prSet presAssocID="{027343C5-BBCD-42FF-994F-5D592BB3611A}" presName="Accent4" presStyleCnt="0"/>
      <dgm:spPr/>
    </dgm:pt>
    <dgm:pt modelId="{D4FBE900-0400-4B30-B3B6-012B48C2AD8D}" type="pres">
      <dgm:prSet presAssocID="{027343C5-BBCD-42FF-994F-5D592BB3611A}" presName="Accent" presStyleLbl="node1" presStyleIdx="3" presStyleCnt="5" custScaleX="249872" custScaleY="111625" custLinFactNeighborX="-16592" custLinFactNeighborY="-1426"/>
      <dgm:spPr/>
    </dgm:pt>
    <dgm:pt modelId="{B4E59132-935F-43CE-81FE-0D46105267C3}" type="pres">
      <dgm:prSet presAssocID="{027343C5-BBCD-42FF-994F-5D592BB3611A}" presName="Parent4" presStyleLbl="revTx" presStyleIdx="3" presStyleCnt="5" custScaleX="234396" custScaleY="180215" custLinFactNeighborX="-56064" custLinFactNeighborY="33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25693A-3E32-4B49-B5D3-18E891EEE8C8}" type="pres">
      <dgm:prSet presAssocID="{27456AE1-D123-4DC8-9F6F-74A16C7DC286}" presName="Accent5" presStyleCnt="0"/>
      <dgm:spPr/>
    </dgm:pt>
    <dgm:pt modelId="{EDBD6B37-1918-47EC-8907-2514BB34E7C0}" type="pres">
      <dgm:prSet presAssocID="{27456AE1-D123-4DC8-9F6F-74A16C7DC286}" presName="Accent" presStyleLbl="node1" presStyleIdx="4" presStyleCnt="5" custScaleX="219770"/>
      <dgm:spPr/>
    </dgm:pt>
    <dgm:pt modelId="{236DF74C-0126-4A27-A8F1-218D09B5CE78}" type="pres">
      <dgm:prSet presAssocID="{27456AE1-D123-4DC8-9F6F-74A16C7DC286}" presName="Parent5" presStyleLbl="revTx" presStyleIdx="4" presStyleCnt="5" custScaleX="14711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494A7C-9332-4020-BCA2-FEB22859B0C0}" srcId="{80617F45-BA0A-4833-8B57-D7DBE3B08C75}" destId="{27456AE1-D123-4DC8-9F6F-74A16C7DC286}" srcOrd="4" destOrd="0" parTransId="{316075B6-CEDC-46F0-B6AB-313193D27489}" sibTransId="{09A350DF-4024-4E76-9581-E1271A8CFD22}"/>
    <dgm:cxn modelId="{2672F4C8-438A-433D-86EC-4372E5593FC8}" srcId="{80617F45-BA0A-4833-8B57-D7DBE3B08C75}" destId="{027343C5-BBCD-42FF-994F-5D592BB3611A}" srcOrd="3" destOrd="0" parTransId="{5AF0BD45-FACE-45CD-BF18-6F1E717FD526}" sibTransId="{75123B10-0BBC-446B-B632-C83FEEB748AF}"/>
    <dgm:cxn modelId="{804A14F6-7B7D-4C12-8EB3-D7B67CAF5770}" type="presOf" srcId="{03914774-7AA4-4304-8CC4-A2D2A166EF0F}" destId="{BB3182AF-1968-4AC7-8512-7E6C2155F2B6}" srcOrd="0" destOrd="0" presId="urn:microsoft.com/office/officeart/2009/layout/CircleArrowProcess"/>
    <dgm:cxn modelId="{0D9C58B2-9EB5-414D-BEA9-2662F9F94141}" type="presOf" srcId="{027343C5-BBCD-42FF-994F-5D592BB3611A}" destId="{B4E59132-935F-43CE-81FE-0D46105267C3}" srcOrd="0" destOrd="0" presId="urn:microsoft.com/office/officeart/2009/layout/CircleArrowProcess"/>
    <dgm:cxn modelId="{0C709E2B-23B8-4BE8-ACE9-C1559D0A0BC4}" type="presOf" srcId="{27456AE1-D123-4DC8-9F6F-74A16C7DC286}" destId="{236DF74C-0126-4A27-A8F1-218D09B5CE78}" srcOrd="0" destOrd="0" presId="urn:microsoft.com/office/officeart/2009/layout/CircleArrowProcess"/>
    <dgm:cxn modelId="{ED282A34-78F2-4317-A295-85B1E3B9867D}" type="presOf" srcId="{80617F45-BA0A-4833-8B57-D7DBE3B08C75}" destId="{78F2D098-CE74-4DCD-8EF3-ED5263853463}" srcOrd="0" destOrd="0" presId="urn:microsoft.com/office/officeart/2009/layout/CircleArrowProcess"/>
    <dgm:cxn modelId="{CBED35B9-C65A-422C-9E37-6B80D89558A9}" srcId="{80617F45-BA0A-4833-8B57-D7DBE3B08C75}" destId="{03914774-7AA4-4304-8CC4-A2D2A166EF0F}" srcOrd="1" destOrd="0" parTransId="{17715575-7637-4200-88C4-8ECB9AC47F9E}" sibTransId="{6DBADFD5-1FB7-4149-ABC0-4B89C2C721EB}"/>
    <dgm:cxn modelId="{E99A176A-098A-410E-9B22-F7CF2844B043}" srcId="{80617F45-BA0A-4833-8B57-D7DBE3B08C75}" destId="{198B5CAC-A860-4B98-A429-3A1F7B569C0D}" srcOrd="2" destOrd="0" parTransId="{DBB0826B-042E-434A-B3CC-576BCC5A3856}" sibTransId="{A0078476-5369-489E-B96E-DD59776BE7CD}"/>
    <dgm:cxn modelId="{D6CE49A7-FCB5-4178-BFB4-BBA58336B3D2}" type="presOf" srcId="{9C9AFB46-8166-424E-9BF9-B5E19527261F}" destId="{8034F4DE-F0AF-4582-AC62-6B8641C75173}" srcOrd="0" destOrd="0" presId="urn:microsoft.com/office/officeart/2009/layout/CircleArrowProcess"/>
    <dgm:cxn modelId="{D069BD40-3584-42E0-8895-3AA9319BE6AD}" srcId="{80617F45-BA0A-4833-8B57-D7DBE3B08C75}" destId="{9C9AFB46-8166-424E-9BF9-B5E19527261F}" srcOrd="0" destOrd="0" parTransId="{0980B7DC-32FD-4010-B92C-6CEB10D2D84A}" sibTransId="{1FF93E54-C743-40AB-8643-5E1CE6B0799C}"/>
    <dgm:cxn modelId="{EE1E33E1-CD26-44D7-B1CC-A040CB515479}" type="presOf" srcId="{198B5CAC-A860-4B98-A429-3A1F7B569C0D}" destId="{78AD992A-6E38-4307-9103-0B37AB3E3AE1}" srcOrd="0" destOrd="0" presId="urn:microsoft.com/office/officeart/2009/layout/CircleArrowProcess"/>
    <dgm:cxn modelId="{A51C8B7E-1542-48DA-8E4E-6B6219290B4F}" type="presParOf" srcId="{78F2D098-CE74-4DCD-8EF3-ED5263853463}" destId="{C80DDB70-FE73-4F2B-B5E8-3B1F3A34B065}" srcOrd="0" destOrd="0" presId="urn:microsoft.com/office/officeart/2009/layout/CircleArrowProcess"/>
    <dgm:cxn modelId="{1716CEBC-C2F6-4B4F-8EA5-31DE6F23479E}" type="presParOf" srcId="{C80DDB70-FE73-4F2B-B5E8-3B1F3A34B065}" destId="{B9054C44-FA7B-4817-A878-762684B49EDB}" srcOrd="0" destOrd="0" presId="urn:microsoft.com/office/officeart/2009/layout/CircleArrowProcess"/>
    <dgm:cxn modelId="{9F21D5AC-D43C-4372-8899-256A07DBDFA3}" type="presParOf" srcId="{78F2D098-CE74-4DCD-8EF3-ED5263853463}" destId="{8034F4DE-F0AF-4582-AC62-6B8641C75173}" srcOrd="1" destOrd="0" presId="urn:microsoft.com/office/officeart/2009/layout/CircleArrowProcess"/>
    <dgm:cxn modelId="{9F904712-15FF-46A6-9AC5-459E34E0CBC2}" type="presParOf" srcId="{78F2D098-CE74-4DCD-8EF3-ED5263853463}" destId="{01D1246B-1304-4984-A406-73300596C229}" srcOrd="2" destOrd="0" presId="urn:microsoft.com/office/officeart/2009/layout/CircleArrowProcess"/>
    <dgm:cxn modelId="{E8223D75-7381-4461-9C32-FE91F82CBC4F}" type="presParOf" srcId="{01D1246B-1304-4984-A406-73300596C229}" destId="{08F749AC-18A0-40F0-A627-A4E9D095B468}" srcOrd="0" destOrd="0" presId="urn:microsoft.com/office/officeart/2009/layout/CircleArrowProcess"/>
    <dgm:cxn modelId="{61463ED8-6990-499F-B987-8AA5BAE5272D}" type="presParOf" srcId="{78F2D098-CE74-4DCD-8EF3-ED5263853463}" destId="{BB3182AF-1968-4AC7-8512-7E6C2155F2B6}" srcOrd="3" destOrd="0" presId="urn:microsoft.com/office/officeart/2009/layout/CircleArrowProcess"/>
    <dgm:cxn modelId="{70FC0F31-6F3B-4D69-865B-EE3C6E3935AF}" type="presParOf" srcId="{78F2D098-CE74-4DCD-8EF3-ED5263853463}" destId="{59014E68-BCB7-44D5-BC13-613C10C9F438}" srcOrd="4" destOrd="0" presId="urn:microsoft.com/office/officeart/2009/layout/CircleArrowProcess"/>
    <dgm:cxn modelId="{91F6EE87-A5FC-4871-B9F4-5F9B0EDAB98A}" type="presParOf" srcId="{59014E68-BCB7-44D5-BC13-613C10C9F438}" destId="{3E71EAE0-4328-4B97-8EF4-6F2650ED2DC1}" srcOrd="0" destOrd="0" presId="urn:microsoft.com/office/officeart/2009/layout/CircleArrowProcess"/>
    <dgm:cxn modelId="{928F9650-C458-460D-9BF1-BFD9424FF016}" type="presParOf" srcId="{78F2D098-CE74-4DCD-8EF3-ED5263853463}" destId="{78AD992A-6E38-4307-9103-0B37AB3E3AE1}" srcOrd="5" destOrd="0" presId="urn:microsoft.com/office/officeart/2009/layout/CircleArrowProcess"/>
    <dgm:cxn modelId="{1D09CC5D-FBA1-4A25-8A1D-9C1C5E41EBD8}" type="presParOf" srcId="{78F2D098-CE74-4DCD-8EF3-ED5263853463}" destId="{AEC5E011-11D5-4FB7-919A-C9A579EB4580}" srcOrd="6" destOrd="0" presId="urn:microsoft.com/office/officeart/2009/layout/CircleArrowProcess"/>
    <dgm:cxn modelId="{614EC5F5-0238-4442-926C-9E6B3B5B8FD3}" type="presParOf" srcId="{AEC5E011-11D5-4FB7-919A-C9A579EB4580}" destId="{D4FBE900-0400-4B30-B3B6-012B48C2AD8D}" srcOrd="0" destOrd="0" presId="urn:microsoft.com/office/officeart/2009/layout/CircleArrowProcess"/>
    <dgm:cxn modelId="{B2F6976E-D183-4198-B690-377CBFB44C6B}" type="presParOf" srcId="{78F2D098-CE74-4DCD-8EF3-ED5263853463}" destId="{B4E59132-935F-43CE-81FE-0D46105267C3}" srcOrd="7" destOrd="0" presId="urn:microsoft.com/office/officeart/2009/layout/CircleArrowProcess"/>
    <dgm:cxn modelId="{4A13443A-647A-410C-81C8-68AEE249D33B}" type="presParOf" srcId="{78F2D098-CE74-4DCD-8EF3-ED5263853463}" destId="{3725693A-3E32-4B49-B5D3-18E891EEE8C8}" srcOrd="8" destOrd="0" presId="urn:microsoft.com/office/officeart/2009/layout/CircleArrowProcess"/>
    <dgm:cxn modelId="{5AEA91A6-FAD4-4CC2-96ED-D671DBC23AF5}" type="presParOf" srcId="{3725693A-3E32-4B49-B5D3-18E891EEE8C8}" destId="{EDBD6B37-1918-47EC-8907-2514BB34E7C0}" srcOrd="0" destOrd="0" presId="urn:microsoft.com/office/officeart/2009/layout/CircleArrowProcess"/>
    <dgm:cxn modelId="{BA9B3D0F-B7DD-4A5F-B86D-08C05564359A}" type="presParOf" srcId="{78F2D098-CE74-4DCD-8EF3-ED5263853463}" destId="{236DF74C-0126-4A27-A8F1-218D09B5CE78}" srcOrd="9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054C44-FA7B-4817-A878-762684B49EDB}">
      <dsp:nvSpPr>
        <dsp:cNvPr id="0" name=""/>
        <dsp:cNvSpPr/>
      </dsp:nvSpPr>
      <dsp:spPr>
        <a:xfrm>
          <a:off x="3076151" y="89246"/>
          <a:ext cx="3410978" cy="149045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34F4DE-F0AF-4582-AC62-6B8641C75173}">
      <dsp:nvSpPr>
        <dsp:cNvPr id="0" name=""/>
        <dsp:cNvSpPr/>
      </dsp:nvSpPr>
      <dsp:spPr>
        <a:xfrm rot="177664">
          <a:off x="4149245" y="336215"/>
          <a:ext cx="2109648" cy="560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Ритмическая гимнастика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 rot="177664">
        <a:off x="4149245" y="336215"/>
        <a:ext cx="2109648" cy="560477"/>
      </dsp:txXfrm>
    </dsp:sp>
    <dsp:sp modelId="{08F749AC-18A0-40F0-A627-A4E9D095B468}">
      <dsp:nvSpPr>
        <dsp:cNvPr id="0" name=""/>
        <dsp:cNvSpPr/>
      </dsp:nvSpPr>
      <dsp:spPr>
        <a:xfrm>
          <a:off x="2328232" y="885551"/>
          <a:ext cx="3377100" cy="156414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3182AF-1968-4AC7-8512-7E6C2155F2B6}">
      <dsp:nvSpPr>
        <dsp:cNvPr id="0" name=""/>
        <dsp:cNvSpPr/>
      </dsp:nvSpPr>
      <dsp:spPr>
        <a:xfrm>
          <a:off x="3231188" y="1480197"/>
          <a:ext cx="1284057" cy="436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Степ-аэробики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31188" y="1480197"/>
        <a:ext cx="1284057" cy="436223"/>
      </dsp:txXfrm>
    </dsp:sp>
    <dsp:sp modelId="{3E71EAE0-4328-4B97-8EF4-6F2650ED2DC1}">
      <dsp:nvSpPr>
        <dsp:cNvPr id="0" name=""/>
        <dsp:cNvSpPr/>
      </dsp:nvSpPr>
      <dsp:spPr>
        <a:xfrm>
          <a:off x="3155629" y="1849934"/>
          <a:ext cx="3601090" cy="1712801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AD992A-6E38-4307-9103-0B37AB3E3AE1}">
      <dsp:nvSpPr>
        <dsp:cNvPr id="0" name=""/>
        <dsp:cNvSpPr/>
      </dsp:nvSpPr>
      <dsp:spPr>
        <a:xfrm>
          <a:off x="4489350" y="2484134"/>
          <a:ext cx="1284057" cy="436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Элементы йоги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89350" y="2484134"/>
        <a:ext cx="1284057" cy="436223"/>
      </dsp:txXfrm>
    </dsp:sp>
    <dsp:sp modelId="{D4FBE900-0400-4B30-B3B6-012B48C2AD8D}">
      <dsp:nvSpPr>
        <dsp:cNvPr id="0" name=""/>
        <dsp:cNvSpPr/>
      </dsp:nvSpPr>
      <dsp:spPr>
        <a:xfrm>
          <a:off x="2112203" y="2570016"/>
          <a:ext cx="3908163" cy="174597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E59132-935F-43CE-81FE-0D46105267C3}">
      <dsp:nvSpPr>
        <dsp:cNvPr id="0" name=""/>
        <dsp:cNvSpPr/>
      </dsp:nvSpPr>
      <dsp:spPr>
        <a:xfrm>
          <a:off x="2811445" y="3076216"/>
          <a:ext cx="2045896" cy="786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Су-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Джок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и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Фитбол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-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гимнастика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11445" y="3076216"/>
        <a:ext cx="2045896" cy="786140"/>
      </dsp:txXfrm>
    </dsp:sp>
    <dsp:sp modelId="{EDBD6B37-1918-47EC-8907-2514BB34E7C0}">
      <dsp:nvSpPr>
        <dsp:cNvPr id="0" name=""/>
        <dsp:cNvSpPr/>
      </dsp:nvSpPr>
      <dsp:spPr>
        <a:xfrm>
          <a:off x="3284776" y="3685945"/>
          <a:ext cx="2953114" cy="134451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6DF74C-0126-4A27-A8F1-218D09B5CE78}">
      <dsp:nvSpPr>
        <dsp:cNvPr id="0" name=""/>
        <dsp:cNvSpPr/>
      </dsp:nvSpPr>
      <dsp:spPr>
        <a:xfrm>
          <a:off x="4117984" y="4150443"/>
          <a:ext cx="1284057" cy="436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Черлидинг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17984" y="4150443"/>
        <a:ext cx="1284057" cy="436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788DEC8-17E8-4F96-89EC-96BE62CA5DEE}" type="datetimeFigureOut">
              <a:rPr lang="ru-RU"/>
              <a:pPr>
                <a:defRPr/>
              </a:pPr>
              <a:t>19.05.2016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A20CD6A-7C6B-4AAC-B71B-9FC36FFDA1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F7865-3DCE-459B-8FE2-42F9C760DF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986A3-6184-4849-A15A-3556039DEA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8CD9E-82F1-48C5-B49E-ABD2694163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D2BAD-4B45-493C-AE88-E658C7A139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F52F2-1286-426F-9E9B-9DE97D4D5F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FA5B4-4DE7-44A9-A42A-3CF80D08D3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AE471-B936-4C4D-AB43-76D1D1AF9B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51B59-97D1-438C-A4FB-8350931576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592EC-B927-43A7-96D8-457EE310DF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79E2D-5805-434B-8D2E-C868427A21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2303B-CE21-46EE-87CF-32D21F1E8E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9126F-2A8F-4D93-A028-531DCFB54D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B1BC637D-6472-4B4C-80CE-CF62A25729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5.jpeg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Relationship Id="rId1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6.png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3.bin"/><Relationship Id="rId11" Type="http://schemas.openxmlformats.org/officeDocument/2006/relationships/image" Target="../media/image28.png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18.png"/><Relationship Id="rId4" Type="http://schemas.openxmlformats.org/officeDocument/2006/relationships/oleObject" Target="../embeddings/oleObject41.bin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6.png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7.bin"/><Relationship Id="rId5" Type="http://schemas.openxmlformats.org/officeDocument/2006/relationships/oleObject" Target="../embeddings/oleObject46.bin"/><Relationship Id="rId4" Type="http://schemas.openxmlformats.org/officeDocument/2006/relationships/oleObject" Target="../embeddings/oleObject45.bin"/><Relationship Id="rId9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6.png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1.bin"/><Relationship Id="rId5" Type="http://schemas.openxmlformats.org/officeDocument/2006/relationships/oleObject" Target="../embeddings/oleObject50.bin"/><Relationship Id="rId4" Type="http://schemas.openxmlformats.org/officeDocument/2006/relationships/oleObject" Target="../embeddings/oleObject49.bin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6.png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5.bin"/><Relationship Id="rId5" Type="http://schemas.openxmlformats.org/officeDocument/2006/relationships/oleObject" Target="../embeddings/oleObject54.bin"/><Relationship Id="rId4" Type="http://schemas.openxmlformats.org/officeDocument/2006/relationships/oleObject" Target="../embeddings/oleObject53.bin"/><Relationship Id="rId9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3" Type="http://schemas.openxmlformats.org/officeDocument/2006/relationships/image" Target="../media/image6.png"/><Relationship Id="rId7" Type="http://schemas.openxmlformats.org/officeDocument/2006/relationships/oleObject" Target="../embeddings/oleObject5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8.bin"/><Relationship Id="rId5" Type="http://schemas.openxmlformats.org/officeDocument/2006/relationships/oleObject" Target="../embeddings/oleObject57.bin"/><Relationship Id="rId10" Type="http://schemas.openxmlformats.org/officeDocument/2006/relationships/image" Target="../media/image19.png"/><Relationship Id="rId4" Type="http://schemas.openxmlformats.org/officeDocument/2006/relationships/image" Target="../media/image24.png"/><Relationship Id="rId9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6.png"/><Relationship Id="rId7" Type="http://schemas.openxmlformats.org/officeDocument/2006/relationships/oleObject" Target="../embeddings/oleObject64.bin"/><Relationship Id="rId12" Type="http://schemas.openxmlformats.org/officeDocument/2006/relationships/image" Target="../media/image40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63.bin"/><Relationship Id="rId11" Type="http://schemas.openxmlformats.org/officeDocument/2006/relationships/image" Target="../media/image39.jpeg"/><Relationship Id="rId5" Type="http://schemas.openxmlformats.org/officeDocument/2006/relationships/oleObject" Target="../embeddings/oleObject62.bin"/><Relationship Id="rId10" Type="http://schemas.openxmlformats.org/officeDocument/2006/relationships/image" Target="../media/image38.jpeg"/><Relationship Id="rId4" Type="http://schemas.openxmlformats.org/officeDocument/2006/relationships/oleObject" Target="../embeddings/oleObject61.bin"/><Relationship Id="rId9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6.png"/><Relationship Id="rId7" Type="http://schemas.openxmlformats.org/officeDocument/2006/relationships/oleObject" Target="../embeddings/oleObject6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67.bin"/><Relationship Id="rId5" Type="http://schemas.openxmlformats.org/officeDocument/2006/relationships/oleObject" Target="../embeddings/oleObject66.bin"/><Relationship Id="rId10" Type="http://schemas.openxmlformats.org/officeDocument/2006/relationships/image" Target="../media/image43.jpeg"/><Relationship Id="rId4" Type="http://schemas.openxmlformats.org/officeDocument/2006/relationships/oleObject" Target="../embeddings/oleObject65.bin"/><Relationship Id="rId9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6.png"/><Relationship Id="rId7" Type="http://schemas.openxmlformats.org/officeDocument/2006/relationships/oleObject" Target="../embeddings/oleObject7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71.bin"/><Relationship Id="rId5" Type="http://schemas.openxmlformats.org/officeDocument/2006/relationships/oleObject" Target="../embeddings/oleObject70.bin"/><Relationship Id="rId4" Type="http://schemas.openxmlformats.org/officeDocument/2006/relationships/oleObject" Target="../embeddings/oleObject69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6.png"/><Relationship Id="rId7" Type="http://schemas.openxmlformats.org/officeDocument/2006/relationships/oleObject" Target="../embeddings/oleObject7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75.bin"/><Relationship Id="rId5" Type="http://schemas.openxmlformats.org/officeDocument/2006/relationships/oleObject" Target="../embeddings/oleObject74.bin"/><Relationship Id="rId10" Type="http://schemas.openxmlformats.org/officeDocument/2006/relationships/image" Target="../media/image18.png"/><Relationship Id="rId4" Type="http://schemas.openxmlformats.org/officeDocument/2006/relationships/oleObject" Target="../embeddings/oleObject73.bin"/><Relationship Id="rId9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1.bin"/><Relationship Id="rId3" Type="http://schemas.openxmlformats.org/officeDocument/2006/relationships/image" Target="../media/image6.png"/><Relationship Id="rId7" Type="http://schemas.openxmlformats.org/officeDocument/2006/relationships/oleObject" Target="../embeddings/oleObject8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79.bin"/><Relationship Id="rId5" Type="http://schemas.openxmlformats.org/officeDocument/2006/relationships/oleObject" Target="../embeddings/oleObject78.bin"/><Relationship Id="rId4" Type="http://schemas.openxmlformats.org/officeDocument/2006/relationships/oleObject" Target="../embeddings/oleObject77.bin"/><Relationship Id="rId9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6.png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6.bin"/><Relationship Id="rId3" Type="http://schemas.openxmlformats.org/officeDocument/2006/relationships/image" Target="../media/image6.png"/><Relationship Id="rId7" Type="http://schemas.openxmlformats.org/officeDocument/2006/relationships/oleObject" Target="../embeddings/oleObject8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84.bin"/><Relationship Id="rId5" Type="http://schemas.openxmlformats.org/officeDocument/2006/relationships/oleObject" Target="../embeddings/oleObject83.bin"/><Relationship Id="rId4" Type="http://schemas.openxmlformats.org/officeDocument/2006/relationships/oleObject" Target="../embeddings/oleObject82.bin"/><Relationship Id="rId9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0.bin"/><Relationship Id="rId3" Type="http://schemas.openxmlformats.org/officeDocument/2006/relationships/image" Target="../media/image6.png"/><Relationship Id="rId7" Type="http://schemas.openxmlformats.org/officeDocument/2006/relationships/oleObject" Target="../embeddings/oleObject8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88.bin"/><Relationship Id="rId5" Type="http://schemas.openxmlformats.org/officeDocument/2006/relationships/oleObject" Target="../embeddings/oleObject87.bin"/><Relationship Id="rId10" Type="http://schemas.openxmlformats.org/officeDocument/2006/relationships/image" Target="../media/image49.jpeg"/><Relationship Id="rId4" Type="http://schemas.openxmlformats.org/officeDocument/2006/relationships/image" Target="../media/image24.png"/><Relationship Id="rId9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6.png"/><Relationship Id="rId7" Type="http://schemas.openxmlformats.org/officeDocument/2006/relationships/oleObject" Target="../embeddings/oleObject94.bin"/><Relationship Id="rId12" Type="http://schemas.openxmlformats.org/officeDocument/2006/relationships/image" Target="../media/image5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93.bin"/><Relationship Id="rId11" Type="http://schemas.openxmlformats.org/officeDocument/2006/relationships/image" Target="../media/image53.jpeg"/><Relationship Id="rId5" Type="http://schemas.openxmlformats.org/officeDocument/2006/relationships/oleObject" Target="../embeddings/oleObject92.bin"/><Relationship Id="rId10" Type="http://schemas.openxmlformats.org/officeDocument/2006/relationships/image" Target="../media/image52.jpeg"/><Relationship Id="rId4" Type="http://schemas.openxmlformats.org/officeDocument/2006/relationships/oleObject" Target="../embeddings/oleObject91.bin"/><Relationship Id="rId9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_____Microsoft_Office_Excel1.xls"/><Relationship Id="rId3" Type="http://schemas.openxmlformats.org/officeDocument/2006/relationships/image" Target="../media/image6.png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14.jpeg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13.jpeg"/><Relationship Id="rId4" Type="http://schemas.openxmlformats.org/officeDocument/2006/relationships/oleObject" Target="../embeddings/oleObject22.bin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diagramData" Target="../diagrams/data1.xml"/><Relationship Id="rId3" Type="http://schemas.openxmlformats.org/officeDocument/2006/relationships/image" Target="../media/image6.png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18.png"/><Relationship Id="rId17" Type="http://schemas.microsoft.com/office/2007/relationships/diagramDrawing" Target="../diagrams/drawing1.xml"/><Relationship Id="rId2" Type="http://schemas.openxmlformats.org/officeDocument/2006/relationships/slideLayout" Target="../slideLayouts/slideLayout12.xml"/><Relationship Id="rId16" Type="http://schemas.openxmlformats.org/officeDocument/2006/relationships/diagramColors" Target="../diagrams/colors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10.png"/><Relationship Id="rId5" Type="http://schemas.openxmlformats.org/officeDocument/2006/relationships/oleObject" Target="../embeddings/oleObject27.bin"/><Relationship Id="rId15" Type="http://schemas.openxmlformats.org/officeDocument/2006/relationships/diagramQuickStyle" Target="../diagrams/quickStyle1.xml"/><Relationship Id="rId10" Type="http://schemas.openxmlformats.org/officeDocument/2006/relationships/image" Target="../media/image17.jpeg"/><Relationship Id="rId4" Type="http://schemas.openxmlformats.org/officeDocument/2006/relationships/oleObject" Target="../embeddings/oleObject26.bin"/><Relationship Id="rId9" Type="http://schemas.openxmlformats.org/officeDocument/2006/relationships/image" Target="../media/image16.jpeg"/><Relationship Id="rId1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21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20.jpeg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19.png"/><Relationship Id="rId4" Type="http://schemas.openxmlformats.org/officeDocument/2006/relationships/oleObject" Target="../embeddings/oleObject30.bin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6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6.bin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6.png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9.bin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26.png"/><Relationship Id="rId4" Type="http://schemas.openxmlformats.org/officeDocument/2006/relationships/oleObject" Target="../embeddings/oleObject37.bin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0" descr="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50" y="-285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13"/>
          <p:cNvSpPr>
            <a:spLocks noGrp="1" noChangeArrowheads="1"/>
          </p:cNvSpPr>
          <p:nvPr>
            <p:ph type="title"/>
          </p:nvPr>
        </p:nvSpPr>
        <p:spPr>
          <a:xfrm>
            <a:off x="511175" y="3902075"/>
            <a:ext cx="8310563" cy="2663825"/>
          </a:xfrm>
          <a:solidFill>
            <a:srgbClr val="FFFF99"/>
          </a:solidFill>
          <a:ln>
            <a:solidFill>
              <a:srgbClr val="00B0F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alt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Нетрадиционные формы занятий физической культурой как средство сохранение и укрепление здоровья детей</a:t>
            </a:r>
            <a:br>
              <a:rPr lang="ru-RU" alt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alt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МАДОУ № 133 </a:t>
            </a:r>
            <a:br>
              <a:rPr lang="ru-RU" alt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alt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28.04.2016 г.</a:t>
            </a:r>
          </a:p>
        </p:txBody>
      </p:sp>
      <p:graphicFrame>
        <p:nvGraphicFramePr>
          <p:cNvPr id="1026" name="Object 14"/>
          <p:cNvGraphicFramePr>
            <a:graphicFrameLocks noChangeAspect="1"/>
          </p:cNvGraphicFramePr>
          <p:nvPr>
            <p:ph idx="1"/>
          </p:nvPr>
        </p:nvGraphicFramePr>
        <p:xfrm>
          <a:off x="7839075" y="2997200"/>
          <a:ext cx="1304925" cy="1304925"/>
        </p:xfrm>
        <a:graphic>
          <a:graphicData uri="http://schemas.openxmlformats.org/presentationml/2006/ole">
            <p:oleObj spid="_x0000_s1026" name="Document" r:id="rId4" imgW="1304942" imgH="1305176" progId="XaraX.Document">
              <p:embed/>
            </p:oleObj>
          </a:graphicData>
        </a:graphic>
      </p:graphicFrame>
      <p:graphicFrame>
        <p:nvGraphicFramePr>
          <p:cNvPr id="1027" name="Object 16"/>
          <p:cNvGraphicFramePr>
            <a:graphicFrameLocks noChangeAspect="1"/>
          </p:cNvGraphicFramePr>
          <p:nvPr/>
        </p:nvGraphicFramePr>
        <p:xfrm>
          <a:off x="7164388" y="3068638"/>
          <a:ext cx="800100" cy="800100"/>
        </p:xfrm>
        <a:graphic>
          <a:graphicData uri="http://schemas.openxmlformats.org/presentationml/2006/ole">
            <p:oleObj spid="_x0000_s1027" name="Document" r:id="rId5" imgW="1304942" imgH="1305176" progId="XaraX.Document">
              <p:embed/>
            </p:oleObj>
          </a:graphicData>
        </a:graphic>
      </p:graphicFrame>
      <p:graphicFrame>
        <p:nvGraphicFramePr>
          <p:cNvPr id="1028" name="Object 17"/>
          <p:cNvGraphicFramePr>
            <a:graphicFrameLocks noChangeAspect="1"/>
          </p:cNvGraphicFramePr>
          <p:nvPr/>
        </p:nvGraphicFramePr>
        <p:xfrm>
          <a:off x="6300788" y="3068638"/>
          <a:ext cx="655637" cy="655637"/>
        </p:xfrm>
        <a:graphic>
          <a:graphicData uri="http://schemas.openxmlformats.org/presentationml/2006/ole">
            <p:oleObj spid="_x0000_s1028" name="Document" r:id="rId6" imgW="1304942" imgH="1305176" progId="XaraX.Document">
              <p:embed/>
            </p:oleObj>
          </a:graphicData>
        </a:graphic>
      </p:graphicFrame>
      <p:graphicFrame>
        <p:nvGraphicFramePr>
          <p:cNvPr id="1029" name="Object 18"/>
          <p:cNvGraphicFramePr>
            <a:graphicFrameLocks noChangeAspect="1"/>
          </p:cNvGraphicFramePr>
          <p:nvPr/>
        </p:nvGraphicFramePr>
        <p:xfrm>
          <a:off x="5651500" y="3141663"/>
          <a:ext cx="439738" cy="439737"/>
        </p:xfrm>
        <a:graphic>
          <a:graphicData uri="http://schemas.openxmlformats.org/presentationml/2006/ole">
            <p:oleObj spid="_x0000_s1029" name="Document" r:id="rId7" imgW="1304942" imgH="1305176" progId="XaraX.Document">
              <p:embed/>
            </p:oleObj>
          </a:graphicData>
        </a:graphic>
      </p:graphicFrame>
      <p:graphicFrame>
        <p:nvGraphicFramePr>
          <p:cNvPr id="1030" name="Object 21"/>
          <p:cNvGraphicFramePr>
            <a:graphicFrameLocks noChangeAspect="1"/>
          </p:cNvGraphicFramePr>
          <p:nvPr/>
        </p:nvGraphicFramePr>
        <p:xfrm>
          <a:off x="5148263" y="3213100"/>
          <a:ext cx="296862" cy="296863"/>
        </p:xfrm>
        <a:graphic>
          <a:graphicData uri="http://schemas.openxmlformats.org/presentationml/2006/ole">
            <p:oleObj spid="_x0000_s1030" name="Document" r:id="rId8" imgW="1304942" imgH="1305176" progId="XaraX.Document">
              <p:embed/>
            </p:oleObj>
          </a:graphicData>
        </a:graphic>
      </p:graphicFrame>
      <p:graphicFrame>
        <p:nvGraphicFramePr>
          <p:cNvPr id="1031" name="Object 22"/>
          <p:cNvGraphicFramePr>
            <a:graphicFrameLocks noChangeAspect="1"/>
          </p:cNvGraphicFramePr>
          <p:nvPr/>
        </p:nvGraphicFramePr>
        <p:xfrm>
          <a:off x="4643438" y="3357563"/>
          <a:ext cx="225425" cy="225425"/>
        </p:xfrm>
        <a:graphic>
          <a:graphicData uri="http://schemas.openxmlformats.org/presentationml/2006/ole">
            <p:oleObj spid="_x0000_s1031" name="Document" r:id="rId9" imgW="1304942" imgH="1305176" progId="XaraX.Document">
              <p:embed/>
            </p:oleObj>
          </a:graphicData>
        </a:graphic>
      </p:graphicFrame>
      <p:graphicFrame>
        <p:nvGraphicFramePr>
          <p:cNvPr id="1032" name="Object 23"/>
          <p:cNvGraphicFramePr>
            <a:graphicFrameLocks noChangeAspect="1"/>
          </p:cNvGraphicFramePr>
          <p:nvPr/>
        </p:nvGraphicFramePr>
        <p:xfrm>
          <a:off x="4211638" y="3429000"/>
          <a:ext cx="225425" cy="225425"/>
        </p:xfrm>
        <a:graphic>
          <a:graphicData uri="http://schemas.openxmlformats.org/presentationml/2006/ole">
            <p:oleObj spid="_x0000_s1032" name="Document" r:id="rId10" imgW="1304942" imgH="1305176" progId="XaraX.Document">
              <p:embed/>
            </p:oleObj>
          </a:graphicData>
        </a:graphic>
      </p:graphicFrame>
      <p:graphicFrame>
        <p:nvGraphicFramePr>
          <p:cNvPr id="1033" name="Object 24"/>
          <p:cNvGraphicFramePr>
            <a:graphicFrameLocks noChangeAspect="1"/>
          </p:cNvGraphicFramePr>
          <p:nvPr/>
        </p:nvGraphicFramePr>
        <p:xfrm>
          <a:off x="3708400" y="3573463"/>
          <a:ext cx="225425" cy="225425"/>
        </p:xfrm>
        <a:graphic>
          <a:graphicData uri="http://schemas.openxmlformats.org/presentationml/2006/ole">
            <p:oleObj spid="_x0000_s1033" name="Document" r:id="rId11" imgW="1304942" imgH="1305176" progId="XaraX.Document">
              <p:embed/>
            </p:oleObj>
          </a:graphicData>
        </a:graphic>
      </p:graphicFrame>
      <p:graphicFrame>
        <p:nvGraphicFramePr>
          <p:cNvPr id="1034" name="Object 25"/>
          <p:cNvGraphicFramePr>
            <a:graphicFrameLocks noChangeAspect="1"/>
          </p:cNvGraphicFramePr>
          <p:nvPr/>
        </p:nvGraphicFramePr>
        <p:xfrm>
          <a:off x="3276600" y="3716338"/>
          <a:ext cx="225425" cy="225425"/>
        </p:xfrm>
        <a:graphic>
          <a:graphicData uri="http://schemas.openxmlformats.org/presentationml/2006/ole">
            <p:oleObj spid="_x0000_s1034" name="Document" r:id="rId12" imgW="1304942" imgH="1305176" progId="XaraX.Document">
              <p:embed/>
            </p:oleObj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975317" y="176835"/>
            <a:ext cx="5197702" cy="35401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1038" name="Picture 4" descr="C:\Users\1\Desktop\Юля\people-vector_1335895003614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5288" y="5373688"/>
            <a:ext cx="244792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C:\СМАК\Фото и видео детей\мадоу 133\23.09.2015 кросс наций\IMG_4833.JPG"/>
          <p:cNvPicPr>
            <a:picLocks noChangeAspect="1" noChangeArrowheads="1"/>
          </p:cNvPicPr>
          <p:nvPr/>
        </p:nvPicPr>
        <p:blipFill>
          <a:blip r:embed="rId15" cstate="email"/>
          <a:srcRect r="3371" b="8811"/>
          <a:stretch>
            <a:fillRect/>
          </a:stretch>
        </p:blipFill>
        <p:spPr bwMode="auto">
          <a:xfrm>
            <a:off x="32948" y="79648"/>
            <a:ext cx="4179012" cy="36373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2" descr="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30163"/>
            <a:ext cx="4706938" cy="1009651"/>
          </a:xfrm>
          <a:solidFill>
            <a:srgbClr val="FFFF99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Степ-аэробика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1125538"/>
            <a:ext cx="4968875" cy="4608512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ru-RU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О</a:t>
            </a:r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здоровительно  занятие, тренирующее волевые черты характера. Развивает  выносливость , 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равновесие, чувство ритма,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степ - развлечение</a:t>
            </a:r>
          </a:p>
        </p:txBody>
      </p:sp>
      <p:graphicFrame>
        <p:nvGraphicFramePr>
          <p:cNvPr id="10242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0" y="0"/>
          <a:ext cx="873125" cy="873125"/>
        </p:xfrm>
        <a:graphic>
          <a:graphicData uri="http://schemas.openxmlformats.org/presentationml/2006/ole">
            <p:oleObj spid="_x0000_s10242" name="Document" r:id="rId4" imgW="1304942" imgH="1305176" progId="XaraX.Document">
              <p:embed/>
            </p:oleObj>
          </a:graphicData>
        </a:graphic>
      </p:graphicFrame>
      <p:graphicFrame>
        <p:nvGraphicFramePr>
          <p:cNvPr id="10243" name="Object 6"/>
          <p:cNvGraphicFramePr>
            <a:graphicFrameLocks noChangeAspect="1"/>
          </p:cNvGraphicFramePr>
          <p:nvPr/>
        </p:nvGraphicFramePr>
        <p:xfrm>
          <a:off x="1116013" y="5516563"/>
          <a:ext cx="584200" cy="584200"/>
        </p:xfrm>
        <a:graphic>
          <a:graphicData uri="http://schemas.openxmlformats.org/presentationml/2006/ole">
            <p:oleObj spid="_x0000_s10243" name="Document" r:id="rId5" imgW="1304942" imgH="1305176" progId="XaraX.Document">
              <p:embed/>
            </p:oleObj>
          </a:graphicData>
        </a:graphic>
      </p:graphicFrame>
      <p:graphicFrame>
        <p:nvGraphicFramePr>
          <p:cNvPr id="2" name="Object 7"/>
          <p:cNvGraphicFramePr>
            <a:graphicFrameLocks noChangeAspect="1"/>
          </p:cNvGraphicFramePr>
          <p:nvPr/>
        </p:nvGraphicFramePr>
        <p:xfrm>
          <a:off x="2268538" y="5157788"/>
          <a:ext cx="368300" cy="368300"/>
        </p:xfrm>
        <a:graphic>
          <a:graphicData uri="http://schemas.openxmlformats.org/presentationml/2006/ole">
            <p:oleObj spid="_x0000_s10244" name="Document" r:id="rId6" imgW="1304942" imgH="1305176" progId="XaraX.Document">
              <p:embed/>
            </p:oleObj>
          </a:graphicData>
        </a:graphic>
      </p:graphicFrame>
      <p:graphicFrame>
        <p:nvGraphicFramePr>
          <p:cNvPr id="10245" name="Object 8"/>
          <p:cNvGraphicFramePr>
            <a:graphicFrameLocks noChangeAspect="1"/>
          </p:cNvGraphicFramePr>
          <p:nvPr/>
        </p:nvGraphicFramePr>
        <p:xfrm>
          <a:off x="3348038" y="4848225"/>
          <a:ext cx="223837" cy="223838"/>
        </p:xfrm>
        <a:graphic>
          <a:graphicData uri="http://schemas.openxmlformats.org/presentationml/2006/ole">
            <p:oleObj spid="_x0000_s10245" name="Document" r:id="rId7" imgW="1304942" imgH="1305176" progId="XaraX.Document">
              <p:embed/>
            </p:oleObj>
          </a:graphicData>
        </a:graphic>
      </p:graphicFrame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5651500" y="2060575"/>
            <a:ext cx="33845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ru-RU" altLang="ru-RU" sz="2800">
              <a:solidFill>
                <a:schemeClr val="tx1"/>
              </a:solidFill>
            </a:endParaRPr>
          </a:p>
        </p:txBody>
      </p:sp>
      <p:pic>
        <p:nvPicPr>
          <p:cNvPr id="10251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572000" y="3660401"/>
            <a:ext cx="4486388" cy="30256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3" name="Picture 5" descr="C:\Users\1\Desktop\Юля\рр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45450" y="0"/>
            <a:ext cx="990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6" descr="C:\Users\1\Desktop\Юля\people-vector_1335895003614птт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86600" y="1800225"/>
            <a:ext cx="9048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0" y="3660401"/>
            <a:ext cx="4248472" cy="31690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940350" y="0"/>
            <a:ext cx="4067100" cy="32849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5" descr="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2700"/>
            <a:ext cx="4932363" cy="1112838"/>
          </a:xfrm>
          <a:solidFill>
            <a:srgbClr val="FFFF99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alt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     </a:t>
            </a:r>
            <a:r>
              <a:rPr lang="ru-RU" alt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Фитбол</a:t>
            </a:r>
            <a:r>
              <a:rPr lang="ru-RU" alt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- гимнастика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98563"/>
            <a:ext cx="4787900" cy="3600450"/>
          </a:xfrm>
          <a:extLst/>
        </p:spPr>
        <p:txBody>
          <a:bodyPr/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Тренирует основные группы мышц , способствует профилактике и коррекции нарушений осанки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Способствует формированию правильного  речевого дыхания, что особенно важно для детей с нарушением речи 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Т</a:t>
            </a:r>
            <a:r>
              <a:rPr lang="ru-RU" sz="2400" b="1" dirty="0" smtClean="0"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ренируют вестибулярный аппарат, развивают координацию движений , функцию равновесия и другие физические качества : ловкость, силу, выносливость, скорость</a:t>
            </a:r>
          </a:p>
          <a:p>
            <a:pPr marL="0" indent="0" eaLnBrk="1" hangingPunct="1">
              <a:buFontTx/>
              <a:buNone/>
              <a:defRPr/>
            </a:pPr>
            <a:endParaRPr lang="ru-RU" altLang="ru-RU" sz="2800" dirty="0" smtClean="0">
              <a:latin typeface="Century Schoolbook" pitchFamily="18" charset="0"/>
            </a:endParaRPr>
          </a:p>
        </p:txBody>
      </p:sp>
      <p:graphicFrame>
        <p:nvGraphicFramePr>
          <p:cNvPr id="11266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-34925" y="115888"/>
          <a:ext cx="873125" cy="873125"/>
        </p:xfrm>
        <a:graphic>
          <a:graphicData uri="http://schemas.openxmlformats.org/presentationml/2006/ole">
            <p:oleObj spid="_x0000_s11266" name="Document" r:id="rId4" imgW="1304942" imgH="1305176" progId="XaraX.Document">
              <p:embed/>
            </p:oleObj>
          </a:graphicData>
        </a:graphic>
      </p:graphicFrame>
      <p:graphicFrame>
        <p:nvGraphicFramePr>
          <p:cNvPr id="11267" name="Object 8"/>
          <p:cNvGraphicFramePr>
            <a:graphicFrameLocks noChangeAspect="1"/>
          </p:cNvGraphicFramePr>
          <p:nvPr/>
        </p:nvGraphicFramePr>
        <p:xfrm>
          <a:off x="323850" y="6165850"/>
          <a:ext cx="584200" cy="584200"/>
        </p:xfrm>
        <a:graphic>
          <a:graphicData uri="http://schemas.openxmlformats.org/presentationml/2006/ole">
            <p:oleObj spid="_x0000_s11267" name="Document" r:id="rId5" imgW="1304942" imgH="1305176" progId="XaraX.Document">
              <p:embed/>
            </p:oleObj>
          </a:graphicData>
        </a:graphic>
      </p:graphicFrame>
      <p:graphicFrame>
        <p:nvGraphicFramePr>
          <p:cNvPr id="11268" name="Object 9"/>
          <p:cNvGraphicFramePr>
            <a:graphicFrameLocks noChangeAspect="1"/>
          </p:cNvGraphicFramePr>
          <p:nvPr/>
        </p:nvGraphicFramePr>
        <p:xfrm>
          <a:off x="2339975" y="5732463"/>
          <a:ext cx="368300" cy="368300"/>
        </p:xfrm>
        <a:graphic>
          <a:graphicData uri="http://schemas.openxmlformats.org/presentationml/2006/ole">
            <p:oleObj spid="_x0000_s11268" name="Document" r:id="rId6" imgW="1304942" imgH="1305176" progId="XaraX.Document">
              <p:embed/>
            </p:oleObj>
          </a:graphicData>
        </a:graphic>
      </p:graphicFrame>
      <p:graphicFrame>
        <p:nvGraphicFramePr>
          <p:cNvPr id="11269" name="Object 10"/>
          <p:cNvGraphicFramePr>
            <a:graphicFrameLocks noChangeAspect="1"/>
          </p:cNvGraphicFramePr>
          <p:nvPr/>
        </p:nvGraphicFramePr>
        <p:xfrm>
          <a:off x="3995738" y="5065713"/>
          <a:ext cx="223837" cy="223837"/>
        </p:xfrm>
        <a:graphic>
          <a:graphicData uri="http://schemas.openxmlformats.org/presentationml/2006/ole">
            <p:oleObj spid="_x0000_s11269" name="Document" r:id="rId7" imgW="1304942" imgH="1305176" progId="XaraX.Document">
              <p:embed/>
            </p:oleObj>
          </a:graphicData>
        </a:graphic>
      </p:graphicFrame>
      <p:pic>
        <p:nvPicPr>
          <p:cNvPr id="9" name="Содержимое 5" descr="IMG_8312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769298" y="116632"/>
            <a:ext cx="4374701" cy="314096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/>
          </a:extLst>
        </p:spPr>
      </p:pic>
      <p:pic>
        <p:nvPicPr>
          <p:cNvPr id="11" name="Содержимое 5" descr="IMG_8357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572000" y="3396208"/>
            <a:ext cx="4572001" cy="346179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2" descr="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795963" cy="1196975"/>
          </a:xfrm>
          <a:solidFill>
            <a:srgbClr val="FFFF99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Фитбол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-мяч вибрационное воздействие</a:t>
            </a:r>
            <a:endParaRPr lang="ru-RU" altLang="ru-RU" dirty="0" smtClean="0">
              <a:latin typeface="Century Schoolbook" pitchFamily="18" charset="0"/>
            </a:endParaRP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25538"/>
            <a:ext cx="4787900" cy="5399087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Механическая вибрация активно стимулирует работу всех органов и систем человека.</a:t>
            </a:r>
          </a:p>
          <a:p>
            <a:pPr eaLnBrk="1" hangingPunct="1">
              <a:defRPr/>
            </a:pPr>
            <a:r>
              <a:rPr lang="ru-RU" b="1" dirty="0"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Непрерывная вибрация действует на нервную систему успокаивающе, а прерывистая возбуждающе</a:t>
            </a:r>
            <a:endParaRPr lang="ru-RU" altLang="ru-RU" dirty="0" smtClean="0">
              <a:latin typeface="Century Schoolbook" pitchFamily="18" charset="0"/>
            </a:endParaRPr>
          </a:p>
        </p:txBody>
      </p:sp>
      <p:graphicFrame>
        <p:nvGraphicFramePr>
          <p:cNvPr id="12290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23813" y="0"/>
          <a:ext cx="873125" cy="873125"/>
        </p:xfrm>
        <a:graphic>
          <a:graphicData uri="http://schemas.openxmlformats.org/presentationml/2006/ole">
            <p:oleObj spid="_x0000_s12290" name="Document" r:id="rId4" imgW="1304942" imgH="1305176" progId="XaraX.Document">
              <p:embed/>
            </p:oleObj>
          </a:graphicData>
        </a:graphic>
      </p:graphicFrame>
      <p:graphicFrame>
        <p:nvGraphicFramePr>
          <p:cNvPr id="12291" name="Object 6"/>
          <p:cNvGraphicFramePr>
            <a:graphicFrameLocks noChangeAspect="1"/>
          </p:cNvGraphicFramePr>
          <p:nvPr/>
        </p:nvGraphicFramePr>
        <p:xfrm>
          <a:off x="323850" y="5949950"/>
          <a:ext cx="584200" cy="584200"/>
        </p:xfrm>
        <a:graphic>
          <a:graphicData uri="http://schemas.openxmlformats.org/presentationml/2006/ole">
            <p:oleObj spid="_x0000_s12291" name="Document" r:id="rId5" imgW="1304942" imgH="1305176" progId="XaraX.Document">
              <p:embed/>
            </p:oleObj>
          </a:graphicData>
        </a:graphic>
      </p:graphicFrame>
      <p:graphicFrame>
        <p:nvGraphicFramePr>
          <p:cNvPr id="12292" name="Object 7"/>
          <p:cNvGraphicFramePr>
            <a:graphicFrameLocks noChangeAspect="1"/>
          </p:cNvGraphicFramePr>
          <p:nvPr/>
        </p:nvGraphicFramePr>
        <p:xfrm>
          <a:off x="1692275" y="5661025"/>
          <a:ext cx="368300" cy="368300"/>
        </p:xfrm>
        <a:graphic>
          <a:graphicData uri="http://schemas.openxmlformats.org/presentationml/2006/ole">
            <p:oleObj spid="_x0000_s12292" name="Document" r:id="rId6" imgW="1304942" imgH="1305176" progId="XaraX.Document">
              <p:embed/>
            </p:oleObj>
          </a:graphicData>
        </a:graphic>
      </p:graphicFrame>
      <p:graphicFrame>
        <p:nvGraphicFramePr>
          <p:cNvPr id="12293" name="Object 8"/>
          <p:cNvGraphicFramePr>
            <a:graphicFrameLocks noChangeAspect="1"/>
          </p:cNvGraphicFramePr>
          <p:nvPr/>
        </p:nvGraphicFramePr>
        <p:xfrm>
          <a:off x="3132138" y="5440363"/>
          <a:ext cx="223837" cy="223837"/>
        </p:xfrm>
        <a:graphic>
          <a:graphicData uri="http://schemas.openxmlformats.org/presentationml/2006/ole">
            <p:oleObj spid="_x0000_s12293" name="Document" r:id="rId7" imgW="1304942" imgH="1305176" progId="XaraX.Document">
              <p:embed/>
            </p:oleObj>
          </a:graphicData>
        </a:graphic>
      </p:graphicFrame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5651500" y="2060575"/>
            <a:ext cx="33845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ru-RU" altLang="ru-RU" sz="2800">
              <a:solidFill>
                <a:schemeClr val="tx1"/>
              </a:solidFill>
            </a:endParaRPr>
          </a:p>
        </p:txBody>
      </p:sp>
      <p:pic>
        <p:nvPicPr>
          <p:cNvPr id="10" name="Содержимое 7" descr="IMG_8362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4428679" y="1412776"/>
            <a:ext cx="4619171" cy="3456384"/>
          </a:xfrm>
          <a:prstGeom prst="flowChartDocumen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2" name="Прямоугольник 1"/>
          <p:cNvSpPr/>
          <p:nvPr/>
        </p:nvSpPr>
        <p:spPr>
          <a:xfrm>
            <a:off x="4067175" y="5373688"/>
            <a:ext cx="5257800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Диаметр 45 см- для детей 3-4года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2800" b="1" dirty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Диаметр 50 см- для детей5-6 лет</a:t>
            </a:r>
            <a:br>
              <a:rPr lang="ru-RU" sz="2800" b="1" dirty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2800" b="1" dirty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Диаметр 55 см- для детей 7-8лет</a:t>
            </a:r>
          </a:p>
        </p:txBody>
      </p:sp>
      <p:pic>
        <p:nvPicPr>
          <p:cNvPr id="12300" name="Picture 8" descr="C:\Users\1\Desktop\Юля\people-vector_1335895003614кенкнывааа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252413" y="5557838"/>
            <a:ext cx="4176713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5" descr="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63513" y="-39688"/>
            <a:ext cx="9275763" cy="689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-163513" y="-39688"/>
            <a:ext cx="5095876" cy="1165226"/>
          </a:xfrm>
          <a:solidFill>
            <a:srgbClr val="FFFF99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alt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     </a:t>
            </a:r>
            <a:r>
              <a:rPr lang="ru-RU" alt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Фитбол</a:t>
            </a:r>
            <a:r>
              <a:rPr lang="ru-RU" alt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-мяч цветовое влияние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99022"/>
            <a:ext cx="4788024" cy="3600450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Теплые </a:t>
            </a:r>
            <a:r>
              <a:rPr lang="ru-RU" sz="24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цвета (красный, оранжевый) повышают активность отдела вегетативной нервной системы , стимулируют, тонизируют иммунитет, укрепляют память, зрение, придают бодрость, улучшают цвет </a:t>
            </a:r>
            <a:r>
              <a:rPr lang="ru-RU" sz="2400" b="1" dirty="0" smtClean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кожи</a:t>
            </a:r>
            <a:endParaRPr lang="ru-RU" sz="2400" b="1" dirty="0">
              <a:solidFill>
                <a:srgbClr val="00206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Monotype Corsiva" panose="03010101010201010101" pitchFamily="66" charset="0"/>
            </a:endParaRPr>
          </a:p>
        </p:txBody>
      </p:sp>
      <p:graphicFrame>
        <p:nvGraphicFramePr>
          <p:cNvPr id="13314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-34925" y="115888"/>
          <a:ext cx="873125" cy="873125"/>
        </p:xfrm>
        <a:graphic>
          <a:graphicData uri="http://schemas.openxmlformats.org/presentationml/2006/ole">
            <p:oleObj spid="_x0000_s13314" name="Document" r:id="rId4" imgW="1304942" imgH="1305176" progId="XaraX.Document">
              <p:embed/>
            </p:oleObj>
          </a:graphicData>
        </a:graphic>
      </p:graphicFrame>
      <p:graphicFrame>
        <p:nvGraphicFramePr>
          <p:cNvPr id="3" name="Object 8"/>
          <p:cNvGraphicFramePr>
            <a:graphicFrameLocks noChangeAspect="1"/>
          </p:cNvGraphicFramePr>
          <p:nvPr/>
        </p:nvGraphicFramePr>
        <p:xfrm>
          <a:off x="323850" y="6165850"/>
          <a:ext cx="584200" cy="584200"/>
        </p:xfrm>
        <a:graphic>
          <a:graphicData uri="http://schemas.openxmlformats.org/presentationml/2006/ole">
            <p:oleObj spid="_x0000_s13315" name="Document" r:id="rId5" imgW="1304942" imgH="1305176" progId="XaraX.Document">
              <p:embed/>
            </p:oleObj>
          </a:graphicData>
        </a:graphic>
      </p:graphicFrame>
      <p:graphicFrame>
        <p:nvGraphicFramePr>
          <p:cNvPr id="13316" name="Object 9"/>
          <p:cNvGraphicFramePr>
            <a:graphicFrameLocks noChangeAspect="1"/>
          </p:cNvGraphicFramePr>
          <p:nvPr/>
        </p:nvGraphicFramePr>
        <p:xfrm>
          <a:off x="2339975" y="5732463"/>
          <a:ext cx="368300" cy="368300"/>
        </p:xfrm>
        <a:graphic>
          <a:graphicData uri="http://schemas.openxmlformats.org/presentationml/2006/ole">
            <p:oleObj spid="_x0000_s13316" name="Document" r:id="rId6" imgW="1304942" imgH="1305176" progId="XaraX.Document">
              <p:embed/>
            </p:oleObj>
          </a:graphicData>
        </a:graphic>
      </p:graphicFrame>
      <p:graphicFrame>
        <p:nvGraphicFramePr>
          <p:cNvPr id="13317" name="Object 10"/>
          <p:cNvGraphicFramePr>
            <a:graphicFrameLocks noChangeAspect="1"/>
          </p:cNvGraphicFramePr>
          <p:nvPr/>
        </p:nvGraphicFramePr>
        <p:xfrm>
          <a:off x="3995738" y="5065713"/>
          <a:ext cx="223837" cy="223837"/>
        </p:xfrm>
        <a:graphic>
          <a:graphicData uri="http://schemas.openxmlformats.org/presentationml/2006/ole">
            <p:oleObj spid="_x0000_s13317" name="Document" r:id="rId7" imgW="1304942" imgH="1305176" progId="XaraX.Document">
              <p:embed/>
            </p:oleObj>
          </a:graphicData>
        </a:graphic>
      </p:graphicFrame>
      <p:pic>
        <p:nvPicPr>
          <p:cNvPr id="12" name="Содержимое 7" descr="Gymnic-Classic-Plus_1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5070533" y="116632"/>
            <a:ext cx="4041775" cy="30305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7" descr="3.jpe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-23905" y="3726369"/>
            <a:ext cx="4041775" cy="30305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140200" y="3429000"/>
            <a:ext cx="4972050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Холодные цвета (синий, голубой) нормализуют сердечную деятельность, ухудшают </a:t>
            </a:r>
            <a:r>
              <a:rPr lang="ru-RU" sz="2400" b="1" dirty="0" err="1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скоростно</a:t>
            </a:r>
            <a:r>
              <a:rPr lang="ru-RU" sz="2400" b="1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- силовые качества</a:t>
            </a:r>
          </a:p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Зеленый цвет нормализует сердечную  деятельность и ЦНС, стабилизирует артериальное давление , расслабляет , снимает напряжение, помогает при заболеваниях позвоночника, обмена веществ, мигрени.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2" descr="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795963" cy="1196975"/>
          </a:xfrm>
          <a:solidFill>
            <a:srgbClr val="FFFF99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Дыхательные упражнения на 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фитболе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endParaRPr lang="ru-RU" alt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43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619250" y="2133600"/>
            <a:ext cx="3457575" cy="3600450"/>
          </a:xfrm>
        </p:spPr>
        <p:txBody>
          <a:bodyPr/>
          <a:lstStyle/>
          <a:p>
            <a:pPr eaLnBrk="1" hangingPunct="1">
              <a:buFontTx/>
              <a:buBlip>
                <a:blip r:embed="rId4"/>
              </a:buBlip>
            </a:pPr>
            <a:endParaRPr lang="ru-RU" altLang="ru-RU" sz="2800" smtClean="0">
              <a:latin typeface="Century Schoolbook" pitchFamily="18" charset="0"/>
            </a:endParaRPr>
          </a:p>
        </p:txBody>
      </p:sp>
      <p:graphicFrame>
        <p:nvGraphicFramePr>
          <p:cNvPr id="14338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12700" y="0"/>
          <a:ext cx="873125" cy="873125"/>
        </p:xfrm>
        <a:graphic>
          <a:graphicData uri="http://schemas.openxmlformats.org/presentationml/2006/ole">
            <p:oleObj spid="_x0000_s14338" name="Document" r:id="rId5" imgW="1304942" imgH="1305176" progId="XaraX.Document">
              <p:embed/>
            </p:oleObj>
          </a:graphicData>
        </a:graphic>
      </p:graphicFrame>
      <p:graphicFrame>
        <p:nvGraphicFramePr>
          <p:cNvPr id="14339" name="Object 6"/>
          <p:cNvGraphicFramePr>
            <a:graphicFrameLocks noChangeAspect="1"/>
          </p:cNvGraphicFramePr>
          <p:nvPr/>
        </p:nvGraphicFramePr>
        <p:xfrm>
          <a:off x="250825" y="6021388"/>
          <a:ext cx="584200" cy="584200"/>
        </p:xfrm>
        <a:graphic>
          <a:graphicData uri="http://schemas.openxmlformats.org/presentationml/2006/ole">
            <p:oleObj spid="_x0000_s14339" name="Document" r:id="rId6" imgW="1304942" imgH="1305176" progId="XaraX.Document">
              <p:embed/>
            </p:oleObj>
          </a:graphicData>
        </a:graphic>
      </p:graphicFrame>
      <p:graphicFrame>
        <p:nvGraphicFramePr>
          <p:cNvPr id="14340" name="Object 7"/>
          <p:cNvGraphicFramePr>
            <a:graphicFrameLocks noChangeAspect="1"/>
          </p:cNvGraphicFramePr>
          <p:nvPr/>
        </p:nvGraphicFramePr>
        <p:xfrm>
          <a:off x="1619250" y="5661025"/>
          <a:ext cx="368300" cy="368300"/>
        </p:xfrm>
        <a:graphic>
          <a:graphicData uri="http://schemas.openxmlformats.org/presentationml/2006/ole">
            <p:oleObj spid="_x0000_s14340" name="Document" r:id="rId7" imgW="1304942" imgH="1305176" progId="XaraX.Document">
              <p:embed/>
            </p:oleObj>
          </a:graphicData>
        </a:graphic>
      </p:graphicFrame>
      <p:graphicFrame>
        <p:nvGraphicFramePr>
          <p:cNvPr id="14341" name="Object 8"/>
          <p:cNvGraphicFramePr>
            <a:graphicFrameLocks noChangeAspect="1"/>
          </p:cNvGraphicFramePr>
          <p:nvPr/>
        </p:nvGraphicFramePr>
        <p:xfrm>
          <a:off x="2700338" y="5437188"/>
          <a:ext cx="223837" cy="223837"/>
        </p:xfrm>
        <a:graphic>
          <a:graphicData uri="http://schemas.openxmlformats.org/presentationml/2006/ole">
            <p:oleObj spid="_x0000_s14341" name="Document" r:id="rId8" imgW="1304942" imgH="1305176" progId="XaraX.Document">
              <p:embed/>
            </p:oleObj>
          </a:graphicData>
        </a:graphic>
      </p:graphicFrame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5219700" y="1268413"/>
            <a:ext cx="3816350" cy="547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Выполняются в положении сидя на мяче с пружинящими движениями </a:t>
            </a:r>
          </a:p>
          <a:p>
            <a:pPr eaLnBrk="1" hangingPunct="1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Выполняются в положении: сидя на мяче , стоя, лежа на мяче( на спине и животе лежа на коврике( на спине и животе)</a:t>
            </a:r>
          </a:p>
          <a:p>
            <a:pPr marL="0" indent="0" eaLnBrk="1" hangingPunct="1">
              <a:buFontTx/>
              <a:buNone/>
              <a:defRPr/>
            </a:pPr>
            <a:endParaRPr lang="ru-RU" altLang="ru-RU" sz="2800" dirty="0" smtClean="0">
              <a:latin typeface="Century Schoolbook" pitchFamily="18" charset="0"/>
            </a:endParaRPr>
          </a:p>
        </p:txBody>
      </p:sp>
      <p:pic>
        <p:nvPicPr>
          <p:cNvPr id="10" name="Содержимое 5" descr="IMG_8312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8103" y="1268760"/>
            <a:ext cx="5328592" cy="5040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/>
            <a:ext uri="{91240B29-F687-4F45-9708-019B960494DF}"/>
          </a:extLst>
        </p:spPr>
      </p:pic>
      <p:pic>
        <p:nvPicPr>
          <p:cNvPr id="14347" name="Picture 8" descr="C:\Users\1\Desktop\Юля\people-vector_1335895003614кенкнывааа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19700" y="5661025"/>
            <a:ext cx="3816350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5" descr="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2700"/>
            <a:ext cx="5003800" cy="1112838"/>
          </a:xfrm>
          <a:solidFill>
            <a:srgbClr val="FFFF99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alt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    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Упражнения на </a:t>
            </a:r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фитболах</a:t>
            </a:r>
            <a:endParaRPr lang="ru-RU" alt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98563"/>
            <a:ext cx="4787900" cy="3600450"/>
          </a:xfrm>
          <a:extLst/>
        </p:spPr>
        <p:txBody>
          <a:bodyPr/>
          <a:lstStyle/>
          <a:p>
            <a:pPr eaLnBrk="1" hangingPunct="1">
              <a:defRPr/>
            </a:pPr>
            <a:endParaRPr lang="ru-RU" b="1" dirty="0">
              <a:solidFill>
                <a:srgbClr val="00206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graphicFrame>
        <p:nvGraphicFramePr>
          <p:cNvPr id="15362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179388" y="-100013"/>
          <a:ext cx="873125" cy="873126"/>
        </p:xfrm>
        <a:graphic>
          <a:graphicData uri="http://schemas.openxmlformats.org/presentationml/2006/ole">
            <p:oleObj spid="_x0000_s15362" name="Document" r:id="rId4" imgW="1304942" imgH="1305176" progId="XaraX.Document">
              <p:embed/>
            </p:oleObj>
          </a:graphicData>
        </a:graphic>
      </p:graphicFrame>
      <p:graphicFrame>
        <p:nvGraphicFramePr>
          <p:cNvPr id="15363" name="Object 8"/>
          <p:cNvGraphicFramePr>
            <a:graphicFrameLocks noChangeAspect="1"/>
          </p:cNvGraphicFramePr>
          <p:nvPr/>
        </p:nvGraphicFramePr>
        <p:xfrm>
          <a:off x="323850" y="6165850"/>
          <a:ext cx="584200" cy="584200"/>
        </p:xfrm>
        <a:graphic>
          <a:graphicData uri="http://schemas.openxmlformats.org/presentationml/2006/ole">
            <p:oleObj spid="_x0000_s15363" name="Document" r:id="rId5" imgW="1304942" imgH="1305176" progId="XaraX.Document">
              <p:embed/>
            </p:oleObj>
          </a:graphicData>
        </a:graphic>
      </p:graphicFrame>
      <p:graphicFrame>
        <p:nvGraphicFramePr>
          <p:cNvPr id="15364" name="Object 9"/>
          <p:cNvGraphicFramePr>
            <a:graphicFrameLocks noChangeAspect="1"/>
          </p:cNvGraphicFramePr>
          <p:nvPr/>
        </p:nvGraphicFramePr>
        <p:xfrm>
          <a:off x="2339975" y="5732463"/>
          <a:ext cx="368300" cy="368300"/>
        </p:xfrm>
        <a:graphic>
          <a:graphicData uri="http://schemas.openxmlformats.org/presentationml/2006/ole">
            <p:oleObj spid="_x0000_s15364" name="Document" r:id="rId6" imgW="1304942" imgH="1305176" progId="XaraX.Document">
              <p:embed/>
            </p:oleObj>
          </a:graphicData>
        </a:graphic>
      </p:graphicFrame>
      <p:graphicFrame>
        <p:nvGraphicFramePr>
          <p:cNvPr id="15365" name="Object 10"/>
          <p:cNvGraphicFramePr>
            <a:graphicFrameLocks noChangeAspect="1"/>
          </p:cNvGraphicFramePr>
          <p:nvPr/>
        </p:nvGraphicFramePr>
        <p:xfrm>
          <a:off x="3995738" y="5084763"/>
          <a:ext cx="223837" cy="223837"/>
        </p:xfrm>
        <a:graphic>
          <a:graphicData uri="http://schemas.openxmlformats.org/presentationml/2006/ole">
            <p:oleObj spid="_x0000_s15365" name="Document" r:id="rId7" imgW="1304942" imgH="1305176" progId="XaraX.Document">
              <p:embed/>
            </p:oleObj>
          </a:graphicData>
        </a:graphic>
      </p:graphicFrame>
      <p:pic>
        <p:nvPicPr>
          <p:cNvPr id="9" name="Содержимое 5" descr="IMG_8357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81345" y="3393421"/>
            <a:ext cx="3946639" cy="36277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10" name="Содержимое 5" descr="IMG_8372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183560" y="-28098"/>
            <a:ext cx="3960440" cy="316699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11" name="Содержимое 5" descr="IMG_8367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395236" y="1577244"/>
            <a:ext cx="4033946" cy="32634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12" name="Содержимое 7" descr="IMG_8363.JP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-180528" y="954831"/>
            <a:ext cx="3960440" cy="36983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Содержимое 5" descr="IMG_8376.JP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412209" y="3763209"/>
            <a:ext cx="3916244" cy="318974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5" descr="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2700"/>
            <a:ext cx="4140200" cy="1112838"/>
          </a:xfrm>
          <a:solidFill>
            <a:srgbClr val="FFFF99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alt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    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Упражнения на </a:t>
            </a:r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фитболах</a:t>
            </a:r>
            <a:endParaRPr lang="ru-RU" alt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98563"/>
            <a:ext cx="4787900" cy="3600450"/>
          </a:xfrm>
          <a:extLst/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ru-RU" b="1" dirty="0">
              <a:solidFill>
                <a:srgbClr val="00206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graphicFrame>
        <p:nvGraphicFramePr>
          <p:cNvPr id="16386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179388" y="-100013"/>
          <a:ext cx="873125" cy="873126"/>
        </p:xfrm>
        <a:graphic>
          <a:graphicData uri="http://schemas.openxmlformats.org/presentationml/2006/ole">
            <p:oleObj spid="_x0000_s16386" name="Document" r:id="rId4" imgW="1304942" imgH="1305176" progId="XaraX.Document">
              <p:embed/>
            </p:oleObj>
          </a:graphicData>
        </a:graphic>
      </p:graphicFrame>
      <p:graphicFrame>
        <p:nvGraphicFramePr>
          <p:cNvPr id="16387" name="Object 8"/>
          <p:cNvGraphicFramePr>
            <a:graphicFrameLocks noChangeAspect="1"/>
          </p:cNvGraphicFramePr>
          <p:nvPr/>
        </p:nvGraphicFramePr>
        <p:xfrm>
          <a:off x="323850" y="6165850"/>
          <a:ext cx="584200" cy="584200"/>
        </p:xfrm>
        <a:graphic>
          <a:graphicData uri="http://schemas.openxmlformats.org/presentationml/2006/ole">
            <p:oleObj spid="_x0000_s16387" name="Document" r:id="rId5" imgW="1304942" imgH="1305176" progId="XaraX.Document">
              <p:embed/>
            </p:oleObj>
          </a:graphicData>
        </a:graphic>
      </p:graphicFrame>
      <p:graphicFrame>
        <p:nvGraphicFramePr>
          <p:cNvPr id="16388" name="Object 9"/>
          <p:cNvGraphicFramePr>
            <a:graphicFrameLocks noChangeAspect="1"/>
          </p:cNvGraphicFramePr>
          <p:nvPr/>
        </p:nvGraphicFramePr>
        <p:xfrm>
          <a:off x="2339975" y="5732463"/>
          <a:ext cx="368300" cy="368300"/>
        </p:xfrm>
        <a:graphic>
          <a:graphicData uri="http://schemas.openxmlformats.org/presentationml/2006/ole">
            <p:oleObj spid="_x0000_s16388" name="Document" r:id="rId6" imgW="1304942" imgH="1305176" progId="XaraX.Document">
              <p:embed/>
            </p:oleObj>
          </a:graphicData>
        </a:graphic>
      </p:graphicFrame>
      <p:graphicFrame>
        <p:nvGraphicFramePr>
          <p:cNvPr id="16389" name="Object 10"/>
          <p:cNvGraphicFramePr>
            <a:graphicFrameLocks noChangeAspect="1"/>
          </p:cNvGraphicFramePr>
          <p:nvPr/>
        </p:nvGraphicFramePr>
        <p:xfrm>
          <a:off x="3995738" y="5084763"/>
          <a:ext cx="223837" cy="223837"/>
        </p:xfrm>
        <a:graphic>
          <a:graphicData uri="http://schemas.openxmlformats.org/presentationml/2006/ole">
            <p:oleObj spid="_x0000_s16389" name="Document" r:id="rId7" imgW="1304942" imgH="1305176" progId="XaraX.Document">
              <p:embed/>
            </p:oleObj>
          </a:graphicData>
        </a:graphic>
      </p:graphicFrame>
      <p:pic>
        <p:nvPicPr>
          <p:cNvPr id="14" name="Содержимое 5" descr="IMG_8358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211960" y="0"/>
            <a:ext cx="5328592" cy="3850140"/>
          </a:xfrm>
          <a:prstGeom prst="star7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15" name="Содержимое 5" descr="IMG_8359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-129506" y="1124744"/>
            <a:ext cx="5133554" cy="3652837"/>
          </a:xfrm>
          <a:prstGeom prst="star7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16" name="Содержимое 5" descr="IMG_8369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347864" y="3212976"/>
            <a:ext cx="4806381" cy="3771489"/>
          </a:xfrm>
          <a:prstGeom prst="star7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5" descr="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2051050" y="12700"/>
            <a:ext cx="5113338" cy="1112838"/>
          </a:xfrm>
          <a:solidFill>
            <a:srgbClr val="FFFF99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alt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    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СУ-</a:t>
            </a:r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Джок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 гимнастика</a:t>
            </a:r>
            <a:endParaRPr lang="ru-RU" alt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98563"/>
            <a:ext cx="9036050" cy="5659437"/>
          </a:xfrm>
          <a:extLst/>
        </p:spPr>
        <p:txBody>
          <a:bodyPr/>
          <a:lstStyle/>
          <a:p>
            <a:pPr eaLnBrk="1" hangingPunct="1">
              <a:defRPr/>
            </a:pPr>
            <a:endParaRPr lang="ru-RU" b="1" dirty="0">
              <a:solidFill>
                <a:srgbClr val="00206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marL="0" indent="0" algn="r" eaLnBrk="1" hangingPunct="1">
              <a:spcBef>
                <a:spcPts val="0"/>
              </a:spcBef>
              <a:buFontTx/>
              <a:buNone/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«Ум ребенка находится </a:t>
            </a:r>
          </a:p>
          <a:p>
            <a:pPr marL="0" indent="0" algn="r" eaLnBrk="1" hangingPunct="1">
              <a:spcBef>
                <a:spcPts val="0"/>
              </a:spcBef>
              <a:buFontTx/>
              <a:buNone/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на кончике его паль</a:t>
            </a:r>
            <a:r>
              <a:rPr lang="ru-RU" alt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цев</a:t>
            </a:r>
            <a:r>
              <a:rPr lang="ru-RU" alt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»</a:t>
            </a:r>
          </a:p>
          <a:p>
            <a:pPr marL="0" indent="0" algn="r" eaLnBrk="1" hangingPunct="1">
              <a:spcBef>
                <a:spcPts val="0"/>
              </a:spcBef>
              <a:buFontTx/>
              <a:buNone/>
              <a:defRPr/>
            </a:pPr>
            <a:r>
              <a:rPr lang="ru-RU" alt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В.А. </a:t>
            </a:r>
            <a:r>
              <a:rPr lang="ru-RU" alt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Сухомлинский</a:t>
            </a:r>
          </a:p>
          <a:p>
            <a:pPr marL="0" indent="0" algn="r" eaLnBrk="1" hangingPunct="1">
              <a:spcBef>
                <a:spcPts val="0"/>
              </a:spcBef>
              <a:buFontTx/>
              <a:buNone/>
              <a:defRPr/>
            </a:pPr>
            <a:endParaRPr lang="ru-RU" alt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marL="0" indent="0" algn="r" eaLnBrk="1" hangingPunct="1">
              <a:spcBef>
                <a:spcPts val="0"/>
              </a:spcBef>
              <a:buFontTx/>
              <a:buNone/>
              <a:defRPr/>
            </a:pPr>
            <a:r>
              <a:rPr lang="ru-RU" alt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 переводе с китайского:</a:t>
            </a:r>
          </a:p>
          <a:p>
            <a:pPr marL="0" indent="0" algn="r" eaLnBrk="1" hangingPunct="1">
              <a:spcBef>
                <a:spcPts val="0"/>
              </a:spcBef>
              <a:buFontTx/>
              <a:buNone/>
              <a:defRPr/>
            </a:pPr>
            <a:r>
              <a:rPr lang="ru-RU" alt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«Су» -  </a:t>
            </a:r>
            <a:r>
              <a:rPr lang="ru-RU" alt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кисть, </a:t>
            </a:r>
          </a:p>
          <a:p>
            <a:pPr marL="0" indent="0" algn="r" eaLnBrk="1" hangingPunct="1">
              <a:spcBef>
                <a:spcPts val="0"/>
              </a:spcBef>
              <a:buFontTx/>
              <a:buNone/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«</a:t>
            </a:r>
            <a:r>
              <a:rPr lang="ru-RU" alt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Джок</a:t>
            </a:r>
            <a:r>
              <a:rPr lang="ru-RU" alt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» - </a:t>
            </a:r>
            <a:r>
              <a:rPr lang="ru-RU" alt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стопа</a:t>
            </a:r>
            <a:endParaRPr lang="ru-RU" alt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endParaRPr lang="ru-RU" alt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Актуальность.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Рост числа детей, имеющих нарушение общей, мелкой моторики и речевого развития.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endParaRPr lang="ru-RU" alt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graphicFrame>
        <p:nvGraphicFramePr>
          <p:cNvPr id="17410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2051050" y="188913"/>
          <a:ext cx="873125" cy="873125"/>
        </p:xfrm>
        <a:graphic>
          <a:graphicData uri="http://schemas.openxmlformats.org/presentationml/2006/ole">
            <p:oleObj spid="_x0000_s17410" name="Document" r:id="rId4" imgW="1304942" imgH="1305176" progId="XaraX.Document">
              <p:embed/>
            </p:oleObj>
          </a:graphicData>
        </a:graphic>
      </p:graphicFrame>
      <p:graphicFrame>
        <p:nvGraphicFramePr>
          <p:cNvPr id="17411" name="Object 8"/>
          <p:cNvGraphicFramePr>
            <a:graphicFrameLocks noChangeAspect="1"/>
          </p:cNvGraphicFramePr>
          <p:nvPr/>
        </p:nvGraphicFramePr>
        <p:xfrm>
          <a:off x="323850" y="6267450"/>
          <a:ext cx="584200" cy="584200"/>
        </p:xfrm>
        <a:graphic>
          <a:graphicData uri="http://schemas.openxmlformats.org/presentationml/2006/ole">
            <p:oleObj spid="_x0000_s17411" name="Document" r:id="rId5" imgW="1304942" imgH="1305176" progId="XaraX.Document">
              <p:embed/>
            </p:oleObj>
          </a:graphicData>
        </a:graphic>
      </p:graphicFrame>
      <p:graphicFrame>
        <p:nvGraphicFramePr>
          <p:cNvPr id="17412" name="Object 9"/>
          <p:cNvGraphicFramePr>
            <a:graphicFrameLocks noChangeAspect="1"/>
          </p:cNvGraphicFramePr>
          <p:nvPr/>
        </p:nvGraphicFramePr>
        <p:xfrm>
          <a:off x="3419475" y="5589588"/>
          <a:ext cx="368300" cy="368300"/>
        </p:xfrm>
        <a:graphic>
          <a:graphicData uri="http://schemas.openxmlformats.org/presentationml/2006/ole">
            <p:oleObj spid="_x0000_s17412" name="Document" r:id="rId6" imgW="1304942" imgH="1305176" progId="XaraX.Document">
              <p:embed/>
            </p:oleObj>
          </a:graphicData>
        </a:graphic>
      </p:graphicFrame>
      <p:graphicFrame>
        <p:nvGraphicFramePr>
          <p:cNvPr id="17413" name="Object 10"/>
          <p:cNvGraphicFramePr>
            <a:graphicFrameLocks noChangeAspect="1"/>
          </p:cNvGraphicFramePr>
          <p:nvPr/>
        </p:nvGraphicFramePr>
        <p:xfrm>
          <a:off x="6300788" y="4868863"/>
          <a:ext cx="223837" cy="223837"/>
        </p:xfrm>
        <a:graphic>
          <a:graphicData uri="http://schemas.openxmlformats.org/presentationml/2006/ole">
            <p:oleObj spid="_x0000_s17413" name="Document" r:id="rId7" imgW="1304942" imgH="1305176" progId="XaraX.Document">
              <p:embed/>
            </p:oleObj>
          </a:graphicData>
        </a:graphic>
      </p:graphicFrame>
      <p:pic>
        <p:nvPicPr>
          <p:cNvPr id="10" name="Содержимое 6" descr="IMG_8420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" y="908719"/>
            <a:ext cx="5508104" cy="43151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5" descr="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2051050" y="12700"/>
            <a:ext cx="5113338" cy="1112838"/>
          </a:xfrm>
          <a:solidFill>
            <a:srgbClr val="FFFF99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alt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    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Точки на руке и стопе</a:t>
            </a:r>
            <a:endParaRPr lang="ru-RU" alt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98563"/>
            <a:ext cx="9036050" cy="4822825"/>
          </a:xfrm>
          <a:extLst/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ru-RU" b="1" dirty="0">
              <a:solidFill>
                <a:srgbClr val="00206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graphicFrame>
        <p:nvGraphicFramePr>
          <p:cNvPr id="18434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2051050" y="188913"/>
          <a:ext cx="873125" cy="873125"/>
        </p:xfrm>
        <a:graphic>
          <a:graphicData uri="http://schemas.openxmlformats.org/presentationml/2006/ole">
            <p:oleObj spid="_x0000_s18434" name="Document" r:id="rId4" imgW="1304942" imgH="1305176" progId="XaraX.Document">
              <p:embed/>
            </p:oleObj>
          </a:graphicData>
        </a:graphic>
      </p:graphicFrame>
      <p:graphicFrame>
        <p:nvGraphicFramePr>
          <p:cNvPr id="18435" name="Object 8"/>
          <p:cNvGraphicFramePr>
            <a:graphicFrameLocks noChangeAspect="1"/>
          </p:cNvGraphicFramePr>
          <p:nvPr/>
        </p:nvGraphicFramePr>
        <p:xfrm>
          <a:off x="323850" y="6267450"/>
          <a:ext cx="584200" cy="584200"/>
        </p:xfrm>
        <a:graphic>
          <a:graphicData uri="http://schemas.openxmlformats.org/presentationml/2006/ole">
            <p:oleObj spid="_x0000_s18435" name="Document" r:id="rId5" imgW="1304942" imgH="1305176" progId="XaraX.Document">
              <p:embed/>
            </p:oleObj>
          </a:graphicData>
        </a:graphic>
      </p:graphicFrame>
      <p:graphicFrame>
        <p:nvGraphicFramePr>
          <p:cNvPr id="18436" name="Object 9"/>
          <p:cNvGraphicFramePr>
            <a:graphicFrameLocks noChangeAspect="1"/>
          </p:cNvGraphicFramePr>
          <p:nvPr/>
        </p:nvGraphicFramePr>
        <p:xfrm>
          <a:off x="3419475" y="5589588"/>
          <a:ext cx="368300" cy="368300"/>
        </p:xfrm>
        <a:graphic>
          <a:graphicData uri="http://schemas.openxmlformats.org/presentationml/2006/ole">
            <p:oleObj spid="_x0000_s18436" name="Document" r:id="rId6" imgW="1304942" imgH="1305176" progId="XaraX.Document">
              <p:embed/>
            </p:oleObj>
          </a:graphicData>
        </a:graphic>
      </p:graphicFrame>
      <p:graphicFrame>
        <p:nvGraphicFramePr>
          <p:cNvPr id="18437" name="Object 10"/>
          <p:cNvGraphicFramePr>
            <a:graphicFrameLocks noChangeAspect="1"/>
          </p:cNvGraphicFramePr>
          <p:nvPr/>
        </p:nvGraphicFramePr>
        <p:xfrm>
          <a:off x="6300788" y="4868863"/>
          <a:ext cx="223837" cy="223837"/>
        </p:xfrm>
        <a:graphic>
          <a:graphicData uri="http://schemas.openxmlformats.org/presentationml/2006/ole">
            <p:oleObj spid="_x0000_s18437" name="Document" r:id="rId7" imgW="1304942" imgH="1305176" progId="XaraX.Document">
              <p:embed/>
            </p:oleObj>
          </a:graphicData>
        </a:graphic>
      </p:graphicFrame>
      <p:pic>
        <p:nvPicPr>
          <p:cNvPr id="18441" name="Содержимое 7"/>
          <p:cNvPicPr>
            <a:picLocks noGrp="1"/>
          </p:cNvPicPr>
          <p:nvPr>
            <p:ph sz="quarter" idx="4294967295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0" y="1196975"/>
            <a:ext cx="7572375" cy="5661025"/>
          </a:xfrm>
        </p:spPr>
      </p:pic>
      <p:pic>
        <p:nvPicPr>
          <p:cNvPr id="18442" name="Picture 5" descr="C:\Users\1\Desktop\Юля\рр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85113" y="260350"/>
            <a:ext cx="990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6" descr="C:\Users\1\Desktop\Юля\people-vector_1335895003614птт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39088" y="2614613"/>
            <a:ext cx="9048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5" descr="C:\Users\1\Desktop\Юля\рр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35913" y="4941888"/>
            <a:ext cx="990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3" name="Picture 2" descr="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971550" y="115888"/>
            <a:ext cx="8064500" cy="1009650"/>
          </a:xfrm>
          <a:solidFill>
            <a:srgbClr val="FFFF99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СУ-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Джок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 гимнастика</a:t>
            </a:r>
            <a:endParaRPr lang="ru-RU" altLang="ru-RU" dirty="0" smtClean="0">
              <a:latin typeface="Century Schoolbook" pitchFamily="18" charset="0"/>
            </a:endParaRP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90736" y="1088492"/>
            <a:ext cx="4752528" cy="5544615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Задачи</a:t>
            </a:r>
          </a:p>
          <a:p>
            <a:pPr marL="0" indent="-457200" eaLnBrk="1" hangingPunct="1">
              <a:spcBef>
                <a:spcPts val="0"/>
              </a:spcBef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Воздействовать </a:t>
            </a:r>
            <a:r>
              <a:rPr lang="ru-RU" sz="24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на биологически активные точки по системе Су –</a:t>
            </a:r>
            <a:r>
              <a:rPr lang="ru-RU" sz="2400" b="1" dirty="0" err="1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Джок</a:t>
            </a:r>
            <a:r>
              <a:rPr lang="ru-RU" sz="24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.</a:t>
            </a:r>
          </a:p>
          <a:p>
            <a:pPr marL="0" indent="-457200" eaLnBrk="1" hangingPunct="1">
              <a:spcBef>
                <a:spcPts val="0"/>
              </a:spcBef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Стимулировать зоны коры головного мозга.</a:t>
            </a:r>
          </a:p>
          <a:p>
            <a:pPr marL="0" indent="-457200" eaLnBrk="1" hangingPunct="1">
              <a:spcBef>
                <a:spcPts val="0"/>
              </a:spcBef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Повысить уровень компетентности педагогов и родителей в вопросах коррекции речевых нарушений у детей.</a:t>
            </a:r>
          </a:p>
          <a:p>
            <a:pPr marL="0" indent="-457200" eaLnBrk="1" hangingPunct="1">
              <a:spcBef>
                <a:spcPts val="0"/>
              </a:spcBef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Нормализации мышечного тонуса и стимуляции речевых областей в коре головного мозга</a:t>
            </a:r>
          </a:p>
          <a:p>
            <a:pPr marL="0" indent="-457200" eaLnBrk="1" hangingPunct="1">
              <a:spcBef>
                <a:spcPts val="0"/>
              </a:spcBef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Совершенствование навыков пространственной ориентации.</a:t>
            </a:r>
          </a:p>
        </p:txBody>
      </p:sp>
      <p:graphicFrame>
        <p:nvGraphicFramePr>
          <p:cNvPr id="19458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0" y="6069013"/>
          <a:ext cx="873125" cy="873125"/>
        </p:xfrm>
        <a:graphic>
          <a:graphicData uri="http://schemas.openxmlformats.org/presentationml/2006/ole">
            <p:oleObj spid="_x0000_s19458" name="Document" r:id="rId4" imgW="1304942" imgH="1305176" progId="XaraX.Document">
              <p:embed/>
            </p:oleObj>
          </a:graphicData>
        </a:graphic>
      </p:graphicFrame>
      <p:graphicFrame>
        <p:nvGraphicFramePr>
          <p:cNvPr id="19459" name="Object 6"/>
          <p:cNvGraphicFramePr>
            <a:graphicFrameLocks noChangeAspect="1"/>
          </p:cNvGraphicFramePr>
          <p:nvPr/>
        </p:nvGraphicFramePr>
        <p:xfrm>
          <a:off x="3635375" y="3895725"/>
          <a:ext cx="584200" cy="584200"/>
        </p:xfrm>
        <a:graphic>
          <a:graphicData uri="http://schemas.openxmlformats.org/presentationml/2006/ole">
            <p:oleObj spid="_x0000_s19459" name="Document" r:id="rId5" imgW="1304942" imgH="1305176" progId="XaraX.Document">
              <p:embed/>
            </p:oleObj>
          </a:graphicData>
        </a:graphic>
      </p:graphicFrame>
      <p:graphicFrame>
        <p:nvGraphicFramePr>
          <p:cNvPr id="19460" name="Object 7"/>
          <p:cNvGraphicFramePr>
            <a:graphicFrameLocks noChangeAspect="1"/>
          </p:cNvGraphicFramePr>
          <p:nvPr/>
        </p:nvGraphicFramePr>
        <p:xfrm>
          <a:off x="5076825" y="1876425"/>
          <a:ext cx="368300" cy="368300"/>
        </p:xfrm>
        <a:graphic>
          <a:graphicData uri="http://schemas.openxmlformats.org/presentationml/2006/ole">
            <p:oleObj spid="_x0000_s19460" name="Document" r:id="rId6" imgW="1304942" imgH="1305176" progId="XaraX.Document">
              <p:embed/>
            </p:oleObj>
          </a:graphicData>
        </a:graphic>
      </p:graphicFrame>
      <p:graphicFrame>
        <p:nvGraphicFramePr>
          <p:cNvPr id="19461" name="Object 8"/>
          <p:cNvGraphicFramePr>
            <a:graphicFrameLocks noChangeAspect="1"/>
          </p:cNvGraphicFramePr>
          <p:nvPr/>
        </p:nvGraphicFramePr>
        <p:xfrm>
          <a:off x="7375525" y="1412875"/>
          <a:ext cx="223838" cy="223838"/>
        </p:xfrm>
        <a:graphic>
          <a:graphicData uri="http://schemas.openxmlformats.org/presentationml/2006/ole">
            <p:oleObj spid="_x0000_s19461" name="Document" r:id="rId7" imgW="1304942" imgH="1305176" progId="XaraX.Document">
              <p:embed/>
            </p:oleObj>
          </a:graphicData>
        </a:graphic>
      </p:graphicFrame>
      <p:sp>
        <p:nvSpPr>
          <p:cNvPr id="19466" name="Rectangle 9"/>
          <p:cNvSpPr>
            <a:spLocks noChangeArrowheads="1"/>
          </p:cNvSpPr>
          <p:nvPr/>
        </p:nvSpPr>
        <p:spPr bwMode="auto">
          <a:xfrm>
            <a:off x="5651500" y="2060575"/>
            <a:ext cx="33845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ru-RU" altLang="ru-RU" sz="2800">
              <a:solidFill>
                <a:schemeClr val="tx1"/>
              </a:solidFill>
            </a:endParaRPr>
          </a:p>
        </p:txBody>
      </p:sp>
      <p:graphicFrame>
        <p:nvGraphicFramePr>
          <p:cNvPr id="19462" name="Объект 1"/>
          <p:cNvGraphicFramePr>
            <a:graphicFrameLocks noChangeAspect="1"/>
          </p:cNvGraphicFramePr>
          <p:nvPr/>
        </p:nvGraphicFramePr>
        <p:xfrm>
          <a:off x="971550" y="188913"/>
          <a:ext cx="873125" cy="873125"/>
        </p:xfrm>
        <a:graphic>
          <a:graphicData uri="http://schemas.openxmlformats.org/presentationml/2006/ole">
            <p:oleObj spid="_x0000_s19462" name="Document" r:id="rId8" imgW="1304942" imgH="1305176" progId="XaraX.Document">
              <p:embed/>
            </p:oleObj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859338" y="1125538"/>
            <a:ext cx="4176712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algn="ctr">
              <a:defRPr/>
            </a:pP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algn="ctr">
              <a:defRPr/>
            </a:pP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12" name="Содержимое 5" descr="IMG_8406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646182" y="1374870"/>
            <a:ext cx="4355976" cy="5184576"/>
          </a:xfrm>
          <a:prstGeom prst="teardrop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5" descr="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2195513" y="0"/>
            <a:ext cx="6948487" cy="1125538"/>
          </a:xfrm>
          <a:solidFill>
            <a:srgbClr val="FFFF99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Здоровые дети - здоровая нация</a:t>
            </a:r>
            <a:b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196975"/>
            <a:ext cx="8785225" cy="4606925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endParaRPr lang="ru-RU" sz="2800" b="1" i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0" indent="0" algn="r" eaLnBrk="1" hangingPunct="1">
              <a:buFontTx/>
              <a:buNone/>
              <a:defRPr/>
            </a:pPr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Чтобы сделать ребенка умным </a:t>
            </a:r>
          </a:p>
          <a:p>
            <a:pPr marL="0" indent="0" algn="r" eaLnBrk="1" hangingPunct="1">
              <a:buFontTx/>
              <a:buNone/>
              <a:defRPr/>
            </a:pPr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 рассудительным, </a:t>
            </a:r>
          </a:p>
          <a:p>
            <a:pPr marL="0" indent="0" algn="r" eaLnBrk="1" hangingPunct="1">
              <a:buFontTx/>
              <a:buNone/>
              <a:defRPr/>
            </a:pPr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сделайте его </a:t>
            </a:r>
          </a:p>
          <a:p>
            <a:pPr marL="0" indent="0" algn="r" eaLnBrk="1" hangingPunct="1">
              <a:buFontTx/>
              <a:buNone/>
              <a:defRPr/>
            </a:pPr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крепким и здоровым</a:t>
            </a:r>
          </a:p>
          <a:p>
            <a:pPr marL="0" indent="0" algn="r" eaLnBrk="1" hangingPunct="1">
              <a:buFontTx/>
              <a:buNone/>
              <a:defRPr/>
            </a:pP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endParaRPr lang="ru-RU" altLang="ru-RU" dirty="0" smtClean="0">
              <a:latin typeface="Century Schoolbook" pitchFamily="18" charset="0"/>
            </a:endParaRPr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1187450" y="1341438"/>
          <a:ext cx="873125" cy="873125"/>
        </p:xfrm>
        <a:graphic>
          <a:graphicData uri="http://schemas.openxmlformats.org/presentationml/2006/ole">
            <p:oleObj spid="_x0000_s2050" name="Document" r:id="rId4" imgW="1304942" imgH="1305176" progId="XaraX.Document">
              <p:embed/>
            </p:oleObj>
          </a:graphicData>
        </a:graphic>
      </p:graphicFrame>
      <p:graphicFrame>
        <p:nvGraphicFramePr>
          <p:cNvPr id="2051" name="Object 8"/>
          <p:cNvGraphicFramePr>
            <a:graphicFrameLocks noChangeAspect="1"/>
          </p:cNvGraphicFramePr>
          <p:nvPr/>
        </p:nvGraphicFramePr>
        <p:xfrm>
          <a:off x="2124075" y="1268413"/>
          <a:ext cx="584200" cy="584200"/>
        </p:xfrm>
        <a:graphic>
          <a:graphicData uri="http://schemas.openxmlformats.org/presentationml/2006/ole">
            <p:oleObj spid="_x0000_s2051" name="Document" r:id="rId5" imgW="1304942" imgH="1305176" progId="XaraX.Document">
              <p:embed/>
            </p:oleObj>
          </a:graphicData>
        </a:graphic>
      </p:graphicFrame>
      <p:graphicFrame>
        <p:nvGraphicFramePr>
          <p:cNvPr id="2052" name="Object 9"/>
          <p:cNvGraphicFramePr>
            <a:graphicFrameLocks noChangeAspect="1"/>
          </p:cNvGraphicFramePr>
          <p:nvPr/>
        </p:nvGraphicFramePr>
        <p:xfrm>
          <a:off x="2916238" y="1268413"/>
          <a:ext cx="368300" cy="368300"/>
        </p:xfrm>
        <a:graphic>
          <a:graphicData uri="http://schemas.openxmlformats.org/presentationml/2006/ole">
            <p:oleObj spid="_x0000_s2052" name="Document" r:id="rId6" imgW="1304942" imgH="1305176" progId="XaraX.Document">
              <p:embed/>
            </p:oleObj>
          </a:graphicData>
        </a:graphic>
      </p:graphicFrame>
      <p:graphicFrame>
        <p:nvGraphicFramePr>
          <p:cNvPr id="2053" name="Object 10"/>
          <p:cNvGraphicFramePr>
            <a:graphicFrameLocks noChangeAspect="1"/>
          </p:cNvGraphicFramePr>
          <p:nvPr/>
        </p:nvGraphicFramePr>
        <p:xfrm>
          <a:off x="3419475" y="1268413"/>
          <a:ext cx="223838" cy="223837"/>
        </p:xfrm>
        <a:graphic>
          <a:graphicData uri="http://schemas.openxmlformats.org/presentationml/2006/ole">
            <p:oleObj spid="_x0000_s2053" name="Document" r:id="rId7" imgW="1304942" imgH="1305176" progId="XaraX.Document">
              <p:embed/>
            </p:oleObj>
          </a:graphicData>
        </a:graphic>
      </p:graphicFrame>
      <p:pic>
        <p:nvPicPr>
          <p:cNvPr id="12" name="Содержимое 3" descr="10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 bwMode="auto">
          <a:xfrm>
            <a:off x="-29375" y="1844824"/>
            <a:ext cx="5436096" cy="4821965"/>
          </a:xfrm>
          <a:prstGeom prst="star7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7" name="Picture 2" descr="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971550" y="115888"/>
            <a:ext cx="8064500" cy="1009650"/>
          </a:xfrm>
          <a:solidFill>
            <a:srgbClr val="FFFF99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СУ-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Джок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 гимнастика</a:t>
            </a:r>
            <a:endParaRPr lang="ru-RU" altLang="ru-RU" dirty="0" smtClean="0">
              <a:latin typeface="Century Schoolbook" pitchFamily="18" charset="0"/>
            </a:endParaRP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90488" y="1089025"/>
            <a:ext cx="4752975" cy="5543550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endParaRPr lang="ru-RU" sz="2400" b="1" dirty="0">
              <a:solidFill>
                <a:srgbClr val="00206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graphicFrame>
        <p:nvGraphicFramePr>
          <p:cNvPr id="20482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0" y="6069013"/>
          <a:ext cx="873125" cy="873125"/>
        </p:xfrm>
        <a:graphic>
          <a:graphicData uri="http://schemas.openxmlformats.org/presentationml/2006/ole">
            <p:oleObj spid="_x0000_s20482" name="Document" r:id="rId4" imgW="1304942" imgH="1305176" progId="XaraX.Document">
              <p:embed/>
            </p:oleObj>
          </a:graphicData>
        </a:graphic>
      </p:graphicFrame>
      <p:graphicFrame>
        <p:nvGraphicFramePr>
          <p:cNvPr id="20483" name="Object 6"/>
          <p:cNvGraphicFramePr>
            <a:graphicFrameLocks noChangeAspect="1"/>
          </p:cNvGraphicFramePr>
          <p:nvPr/>
        </p:nvGraphicFramePr>
        <p:xfrm>
          <a:off x="3635375" y="3895725"/>
          <a:ext cx="584200" cy="584200"/>
        </p:xfrm>
        <a:graphic>
          <a:graphicData uri="http://schemas.openxmlformats.org/presentationml/2006/ole">
            <p:oleObj spid="_x0000_s20483" name="Document" r:id="rId5" imgW="1304942" imgH="1305176" progId="XaraX.Document">
              <p:embed/>
            </p:oleObj>
          </a:graphicData>
        </a:graphic>
      </p:graphicFrame>
      <p:graphicFrame>
        <p:nvGraphicFramePr>
          <p:cNvPr id="20484" name="Object 7"/>
          <p:cNvGraphicFramePr>
            <a:graphicFrameLocks noChangeAspect="1"/>
          </p:cNvGraphicFramePr>
          <p:nvPr/>
        </p:nvGraphicFramePr>
        <p:xfrm>
          <a:off x="5076825" y="1876425"/>
          <a:ext cx="368300" cy="368300"/>
        </p:xfrm>
        <a:graphic>
          <a:graphicData uri="http://schemas.openxmlformats.org/presentationml/2006/ole">
            <p:oleObj spid="_x0000_s20484" name="Document" r:id="rId6" imgW="1304942" imgH="1305176" progId="XaraX.Document">
              <p:embed/>
            </p:oleObj>
          </a:graphicData>
        </a:graphic>
      </p:graphicFrame>
      <p:graphicFrame>
        <p:nvGraphicFramePr>
          <p:cNvPr id="20485" name="Object 8"/>
          <p:cNvGraphicFramePr>
            <a:graphicFrameLocks noChangeAspect="1"/>
          </p:cNvGraphicFramePr>
          <p:nvPr/>
        </p:nvGraphicFramePr>
        <p:xfrm>
          <a:off x="7375525" y="1412875"/>
          <a:ext cx="223838" cy="223838"/>
        </p:xfrm>
        <a:graphic>
          <a:graphicData uri="http://schemas.openxmlformats.org/presentationml/2006/ole">
            <p:oleObj spid="_x0000_s20485" name="Document" r:id="rId7" imgW="1304942" imgH="1305176" progId="XaraX.Document">
              <p:embed/>
            </p:oleObj>
          </a:graphicData>
        </a:graphic>
      </p:graphicFrame>
      <p:sp>
        <p:nvSpPr>
          <p:cNvPr id="20490" name="Rectangle 9"/>
          <p:cNvSpPr>
            <a:spLocks noChangeArrowheads="1"/>
          </p:cNvSpPr>
          <p:nvPr/>
        </p:nvSpPr>
        <p:spPr bwMode="auto">
          <a:xfrm>
            <a:off x="5651500" y="2060575"/>
            <a:ext cx="33845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ru-RU" altLang="ru-RU" sz="2800">
              <a:solidFill>
                <a:schemeClr val="tx1"/>
              </a:solidFill>
            </a:endParaRPr>
          </a:p>
        </p:txBody>
      </p:sp>
      <p:graphicFrame>
        <p:nvGraphicFramePr>
          <p:cNvPr id="20486" name="Объект 1"/>
          <p:cNvGraphicFramePr>
            <a:graphicFrameLocks noChangeAspect="1"/>
          </p:cNvGraphicFramePr>
          <p:nvPr/>
        </p:nvGraphicFramePr>
        <p:xfrm>
          <a:off x="971550" y="188913"/>
          <a:ext cx="873125" cy="873125"/>
        </p:xfrm>
        <a:graphic>
          <a:graphicData uri="http://schemas.openxmlformats.org/presentationml/2006/ole">
            <p:oleObj spid="_x0000_s20486" name="Document" r:id="rId8" imgW="1304942" imgH="1305176" progId="XaraX.Document">
              <p:embed/>
            </p:oleObj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859338" y="1125538"/>
            <a:ext cx="4176712" cy="58166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Приёмы</a:t>
            </a:r>
          </a:p>
          <a:p>
            <a:pPr algn="ctr"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3200" b="1" dirty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Массаж  кистей и пальцев  рук специальным шариком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3200" b="1" dirty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Массаж  стоп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3200" b="1" dirty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Массаж  эластичным кольцом</a:t>
            </a:r>
          </a:p>
          <a:p>
            <a:pPr algn="ctr">
              <a:defRPr/>
            </a:pP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algn="ctr">
              <a:defRPr/>
            </a:pP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algn="ctr">
              <a:defRPr/>
            </a:pP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12" name="Содержимое 6" descr="IMG_8405.JPG"/>
          <p:cNvPicPr>
            <a:picLocks noGrp="1" noChangeAspect="1"/>
          </p:cNvPicPr>
          <p:nvPr>
            <p:ph sz="half" idx="2"/>
          </p:nvPr>
        </p:nvPicPr>
        <p:blipFill>
          <a:blip r:embed="rId9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0" y="1124744"/>
            <a:ext cx="4860032" cy="5328592"/>
          </a:xfrm>
          <a:prstGeom prst="teardrop">
            <a:avLst/>
          </a:prstGeom>
          <a:ln w="5715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2" descr="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75"/>
            <a:ext cx="9164638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1979613" y="115888"/>
            <a:ext cx="7056437" cy="1009650"/>
          </a:xfrm>
          <a:solidFill>
            <a:srgbClr val="FFFF99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СУ-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Джок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 гимнастика</a:t>
            </a:r>
            <a:endParaRPr lang="ru-RU" altLang="ru-RU" dirty="0" smtClean="0">
              <a:latin typeface="Century Schoolbook" pitchFamily="18" charset="0"/>
            </a:endParaRPr>
          </a:p>
        </p:txBody>
      </p:sp>
      <p:sp>
        <p:nvSpPr>
          <p:cNvPr id="2151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619250" y="2133600"/>
            <a:ext cx="3457575" cy="3600450"/>
          </a:xfrm>
        </p:spPr>
        <p:txBody>
          <a:bodyPr/>
          <a:lstStyle/>
          <a:p>
            <a:pPr eaLnBrk="1" hangingPunct="1">
              <a:buFontTx/>
              <a:buBlip>
                <a:blip r:embed="rId4"/>
              </a:buBlip>
            </a:pPr>
            <a:r>
              <a:rPr lang="ru-RU" altLang="ru-RU" sz="2800" smtClean="0">
                <a:latin typeface="Century Schoolbook" pitchFamily="18" charset="0"/>
              </a:rPr>
              <a:t>Пункт 1</a:t>
            </a:r>
          </a:p>
          <a:p>
            <a:pPr eaLnBrk="1" hangingPunct="1">
              <a:buFontTx/>
              <a:buBlip>
                <a:blip r:embed="rId4"/>
              </a:buBlip>
            </a:pPr>
            <a:r>
              <a:rPr lang="ru-RU" altLang="ru-RU" sz="2800" smtClean="0">
                <a:latin typeface="Century Schoolbook" pitchFamily="18" charset="0"/>
              </a:rPr>
              <a:t>Пункт 2</a:t>
            </a:r>
          </a:p>
          <a:p>
            <a:pPr eaLnBrk="1" hangingPunct="1">
              <a:buFontTx/>
              <a:buBlip>
                <a:blip r:embed="rId4"/>
              </a:buBlip>
            </a:pPr>
            <a:r>
              <a:rPr lang="ru-RU" altLang="ru-RU" sz="2800" smtClean="0">
                <a:latin typeface="Century Schoolbook" pitchFamily="18" charset="0"/>
              </a:rPr>
              <a:t>Пункт 3</a:t>
            </a:r>
          </a:p>
          <a:p>
            <a:pPr marL="457200" lvl="1" indent="0" eaLnBrk="1" hangingPunct="1">
              <a:buFontTx/>
              <a:buNone/>
            </a:pPr>
            <a:endParaRPr lang="ru-RU" altLang="ru-RU" sz="2400" smtClean="0">
              <a:latin typeface="Century Schoolbook" pitchFamily="18" charset="0"/>
            </a:endParaRPr>
          </a:p>
        </p:txBody>
      </p:sp>
      <p:graphicFrame>
        <p:nvGraphicFramePr>
          <p:cNvPr id="21506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1476375" y="1268413"/>
          <a:ext cx="873125" cy="873125"/>
        </p:xfrm>
        <a:graphic>
          <a:graphicData uri="http://schemas.openxmlformats.org/presentationml/2006/ole">
            <p:oleObj spid="_x0000_s21506" name="Document" r:id="rId5" imgW="1304942" imgH="1305176" progId="XaraX.Document">
              <p:embed/>
            </p:oleObj>
          </a:graphicData>
        </a:graphic>
      </p:graphicFrame>
      <p:graphicFrame>
        <p:nvGraphicFramePr>
          <p:cNvPr id="21507" name="Object 6"/>
          <p:cNvGraphicFramePr>
            <a:graphicFrameLocks noChangeAspect="1"/>
          </p:cNvGraphicFramePr>
          <p:nvPr/>
        </p:nvGraphicFramePr>
        <p:xfrm>
          <a:off x="2268538" y="1268413"/>
          <a:ext cx="584200" cy="584200"/>
        </p:xfrm>
        <a:graphic>
          <a:graphicData uri="http://schemas.openxmlformats.org/presentationml/2006/ole">
            <p:oleObj spid="_x0000_s21507" name="Document" r:id="rId6" imgW="1304942" imgH="1305176" progId="XaraX.Document">
              <p:embed/>
            </p:oleObj>
          </a:graphicData>
        </a:graphic>
      </p:graphicFrame>
      <p:graphicFrame>
        <p:nvGraphicFramePr>
          <p:cNvPr id="21508" name="Object 7"/>
          <p:cNvGraphicFramePr>
            <a:graphicFrameLocks noChangeAspect="1"/>
          </p:cNvGraphicFramePr>
          <p:nvPr/>
        </p:nvGraphicFramePr>
        <p:xfrm>
          <a:off x="2916238" y="1268413"/>
          <a:ext cx="368300" cy="368300"/>
        </p:xfrm>
        <a:graphic>
          <a:graphicData uri="http://schemas.openxmlformats.org/presentationml/2006/ole">
            <p:oleObj spid="_x0000_s21508" name="Document" r:id="rId7" imgW="1304942" imgH="1305176" progId="XaraX.Document">
              <p:embed/>
            </p:oleObj>
          </a:graphicData>
        </a:graphic>
      </p:graphicFrame>
      <p:graphicFrame>
        <p:nvGraphicFramePr>
          <p:cNvPr id="21509" name="Object 8"/>
          <p:cNvGraphicFramePr>
            <a:graphicFrameLocks noChangeAspect="1"/>
          </p:cNvGraphicFramePr>
          <p:nvPr/>
        </p:nvGraphicFramePr>
        <p:xfrm>
          <a:off x="3419475" y="1268413"/>
          <a:ext cx="223838" cy="223837"/>
        </p:xfrm>
        <a:graphic>
          <a:graphicData uri="http://schemas.openxmlformats.org/presentationml/2006/ole">
            <p:oleObj spid="_x0000_s21509" name="Document" r:id="rId8" imgW="1304942" imgH="1305176" progId="XaraX.Document">
              <p:embed/>
            </p:oleObj>
          </a:graphicData>
        </a:graphic>
      </p:graphicFrame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5651500" y="2060575"/>
            <a:ext cx="33845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endParaRPr lang="ru-RU" altLang="ru-RU" sz="2800">
              <a:solidFill>
                <a:schemeClr val="tx1"/>
              </a:solidFill>
            </a:endParaRPr>
          </a:p>
        </p:txBody>
      </p:sp>
      <p:pic>
        <p:nvPicPr>
          <p:cNvPr id="10" name="Содержимое 5" descr="IMG_8414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283968" y="3799558"/>
            <a:ext cx="4832296" cy="28343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11" name="Содержимое 6" descr="IMG_8416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-324544" y="1137582"/>
            <a:ext cx="4752528" cy="28674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47625" y="3716338"/>
            <a:ext cx="4811713" cy="31099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Массаж кистей и пальцев рук</a:t>
            </a:r>
            <a:endParaRPr lang="ru-RU" alt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ru-RU" alt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Стимулирование биологически активных точек.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alt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Оздоравливающее</a:t>
            </a:r>
            <a:r>
              <a:rPr lang="ru-RU" alt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воздействие на весь организм.</a:t>
            </a:r>
          </a:p>
          <a:p>
            <a:pPr marL="514350" indent="-514350">
              <a:buFontTx/>
              <a:buAutoNum type="arabicPeriod" startAt="3"/>
              <a:defRPr/>
            </a:pPr>
            <a:r>
              <a:rPr lang="ru-RU" alt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Профилактика плоскостопия.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27538" y="1138238"/>
            <a:ext cx="4737100" cy="35385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Массаж    эластичным кольцом</a:t>
            </a:r>
            <a:endParaRPr lang="ru-RU" alt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marL="514350" indent="-514350">
              <a:buFontTx/>
              <a:buAutoNum type="arabicPeriod"/>
              <a:defRPr/>
            </a:pPr>
            <a:r>
              <a:rPr lang="ru-RU" alt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Стимулирование работы внутренних органов</a:t>
            </a:r>
          </a:p>
          <a:p>
            <a:pPr marL="514350" indent="-514350">
              <a:buFontTx/>
              <a:buAutoNum type="arabicPeriod"/>
              <a:defRPr/>
            </a:pPr>
            <a:r>
              <a:rPr lang="ru-RU" alt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Укрепление мышечного тонуса пальцев рук</a:t>
            </a:r>
          </a:p>
          <a:p>
            <a:pPr marL="514350" indent="-514350">
              <a:buFontTx/>
              <a:buAutoNum type="arabicPeriod"/>
              <a:defRPr/>
            </a:pPr>
            <a:r>
              <a:rPr lang="ru-RU" alt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Эффективный способ профилактики и лечения болезней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2" descr="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530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1476375" y="1268413"/>
          <a:ext cx="873125" cy="873125"/>
        </p:xfrm>
        <a:graphic>
          <a:graphicData uri="http://schemas.openxmlformats.org/presentationml/2006/ole">
            <p:oleObj spid="_x0000_s22530" name="Document" r:id="rId4" imgW="1304942" imgH="1305176" progId="XaraX.Document">
              <p:embed/>
            </p:oleObj>
          </a:graphicData>
        </a:graphic>
      </p:graphicFrame>
      <p:graphicFrame>
        <p:nvGraphicFramePr>
          <p:cNvPr id="22531" name="Object 6"/>
          <p:cNvGraphicFramePr>
            <a:graphicFrameLocks noChangeAspect="1"/>
          </p:cNvGraphicFramePr>
          <p:nvPr/>
        </p:nvGraphicFramePr>
        <p:xfrm>
          <a:off x="2268538" y="1268413"/>
          <a:ext cx="584200" cy="584200"/>
        </p:xfrm>
        <a:graphic>
          <a:graphicData uri="http://schemas.openxmlformats.org/presentationml/2006/ole">
            <p:oleObj spid="_x0000_s22531" name="Document" r:id="rId5" imgW="1304942" imgH="1305176" progId="XaraX.Document">
              <p:embed/>
            </p:oleObj>
          </a:graphicData>
        </a:graphic>
      </p:graphicFrame>
      <p:graphicFrame>
        <p:nvGraphicFramePr>
          <p:cNvPr id="22532" name="Object 7"/>
          <p:cNvGraphicFramePr>
            <a:graphicFrameLocks noChangeAspect="1"/>
          </p:cNvGraphicFramePr>
          <p:nvPr/>
        </p:nvGraphicFramePr>
        <p:xfrm>
          <a:off x="2916238" y="1268413"/>
          <a:ext cx="368300" cy="368300"/>
        </p:xfrm>
        <a:graphic>
          <a:graphicData uri="http://schemas.openxmlformats.org/presentationml/2006/ole">
            <p:oleObj spid="_x0000_s22532" name="Document" r:id="rId6" imgW="1304942" imgH="1305176" progId="XaraX.Document">
              <p:embed/>
            </p:oleObj>
          </a:graphicData>
        </a:graphic>
      </p:graphicFrame>
      <p:graphicFrame>
        <p:nvGraphicFramePr>
          <p:cNvPr id="22533" name="Object 8"/>
          <p:cNvGraphicFramePr>
            <a:graphicFrameLocks noChangeAspect="1"/>
          </p:cNvGraphicFramePr>
          <p:nvPr/>
        </p:nvGraphicFramePr>
        <p:xfrm>
          <a:off x="3419475" y="1268413"/>
          <a:ext cx="223838" cy="223837"/>
        </p:xfrm>
        <a:graphic>
          <a:graphicData uri="http://schemas.openxmlformats.org/presentationml/2006/ole">
            <p:oleObj spid="_x0000_s22533" name="Document" r:id="rId7" imgW="1304942" imgH="1305176" progId="XaraX.Document">
              <p:embed/>
            </p:oleObj>
          </a:graphicData>
        </a:graphic>
      </p:graphicFrame>
      <p:sp>
        <p:nvSpPr>
          <p:cNvPr id="19468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1331913" y="2276475"/>
            <a:ext cx="7416800" cy="3992563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2151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>
              <a:defRPr/>
            </a:pPr>
            <a:r>
              <a:rPr lang="ru-RU" alt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Будьте здоровы!</a:t>
            </a:r>
          </a:p>
        </p:txBody>
      </p:sp>
      <p:pic>
        <p:nvPicPr>
          <p:cNvPr id="10" name="Picture 5" descr="C:\СМАК\Фото и видео детей\мадоу 133\23.09.2015 кросс наций\IMG_4820.JPG"/>
          <p:cNvPicPr>
            <a:picLocks noChangeAspect="1" noChangeArrowheads="1"/>
          </p:cNvPicPr>
          <p:nvPr/>
        </p:nvPicPr>
        <p:blipFill>
          <a:blip r:embed="rId8" cstate="email"/>
          <a:srcRect r="15663"/>
          <a:stretch>
            <a:fillRect/>
          </a:stretch>
        </p:blipFill>
        <p:spPr bwMode="auto">
          <a:xfrm>
            <a:off x="4572000" y="3429000"/>
            <a:ext cx="4329399" cy="3230362"/>
          </a:xfrm>
          <a:prstGeom prst="heart">
            <a:avLst/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Picture 12" descr="C:\СМАК\Фото и видео детей\мадоу 133\жанровое фото\15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-324544" y="3429000"/>
            <a:ext cx="4248472" cy="3428999"/>
          </a:xfrm>
          <a:prstGeom prst="heart">
            <a:avLst/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Picture 3" descr="C:\СМАК\Фото и видео детей\мадоу 133\жанровое фото\фото лыжи 2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-324544" y="620688"/>
            <a:ext cx="3816424" cy="3308711"/>
          </a:xfrm>
          <a:prstGeom prst="heart">
            <a:avLst/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3" name="Содержимое 3" descr="10.JPG"/>
          <p:cNvPicPr>
            <a:picLocks noGrp="1" noChangeAspect="1"/>
          </p:cNvPicPr>
          <p:nvPr>
            <p:ph idx="1"/>
          </p:nvPr>
        </p:nvPicPr>
        <p:blipFill>
          <a:blip r:embed="rId11" cstate="email"/>
          <a:stretch>
            <a:fillRect/>
          </a:stretch>
        </p:blipFill>
        <p:spPr>
          <a:xfrm>
            <a:off x="2411760" y="1628801"/>
            <a:ext cx="4046124" cy="3554398"/>
          </a:xfrm>
          <a:prstGeom prst="heart">
            <a:avLst/>
          </a:prstGeom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748983" y="720518"/>
            <a:ext cx="4395017" cy="3500570"/>
          </a:xfrm>
          <a:prstGeom prst="heart">
            <a:avLst/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/>
            <a:ext uri="{91240B29-F687-4F45-9708-019B960494DF}"/>
          </a:extLst>
        </p:spPr>
      </p:pic>
      <p:pic>
        <p:nvPicPr>
          <p:cNvPr id="15" name="Picture 12" descr="C:\СМАК\Фото и видео детей\мадоу 133\жанровое фото\15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-180528" y="3429001"/>
            <a:ext cx="4248472" cy="3428999"/>
          </a:xfrm>
          <a:prstGeom prst="heart">
            <a:avLst/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6" name="Picture 3" descr="C:\СМАК\Фото и видео детей\мадоу 133\жанровое фото\фото лыжи 2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-180528" y="620689"/>
            <a:ext cx="3816424" cy="3308711"/>
          </a:xfrm>
          <a:prstGeom prst="heart">
            <a:avLst/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5" descr="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2087563" y="0"/>
            <a:ext cx="7056437" cy="1152525"/>
          </a:xfrm>
          <a:solidFill>
            <a:srgbClr val="FFFF99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Результаты диспансеризации </a:t>
            </a:r>
            <a:b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детей 2013-2015 гг.</a:t>
            </a:r>
            <a:b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sz="36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196975"/>
            <a:ext cx="8785225" cy="4606925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endParaRPr lang="ru-RU" sz="2800" b="1" i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0" indent="0" algn="r" eaLnBrk="1" hangingPunct="1">
              <a:buFontTx/>
              <a:buNone/>
              <a:defRPr/>
            </a:pP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endParaRPr lang="ru-RU" altLang="ru-RU" dirty="0" smtClean="0">
              <a:latin typeface="Century Schoolbook" pitchFamily="18" charset="0"/>
            </a:endParaRPr>
          </a:p>
        </p:txBody>
      </p:sp>
      <p:graphicFrame>
        <p:nvGraphicFramePr>
          <p:cNvPr id="3074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1187450" y="1341438"/>
          <a:ext cx="873125" cy="873125"/>
        </p:xfrm>
        <a:graphic>
          <a:graphicData uri="http://schemas.openxmlformats.org/presentationml/2006/ole">
            <p:oleObj spid="_x0000_s3074" name="Document" r:id="rId4" imgW="1304942" imgH="1305176" progId="XaraX.Document">
              <p:embed/>
            </p:oleObj>
          </a:graphicData>
        </a:graphic>
      </p:graphicFrame>
      <p:graphicFrame>
        <p:nvGraphicFramePr>
          <p:cNvPr id="3075" name="Object 8"/>
          <p:cNvGraphicFramePr>
            <a:graphicFrameLocks noChangeAspect="1"/>
          </p:cNvGraphicFramePr>
          <p:nvPr/>
        </p:nvGraphicFramePr>
        <p:xfrm>
          <a:off x="2124075" y="1268413"/>
          <a:ext cx="584200" cy="584200"/>
        </p:xfrm>
        <a:graphic>
          <a:graphicData uri="http://schemas.openxmlformats.org/presentationml/2006/ole">
            <p:oleObj spid="_x0000_s3075" name="Document" r:id="rId5" imgW="1304942" imgH="1305176" progId="XaraX.Document">
              <p:embed/>
            </p:oleObj>
          </a:graphicData>
        </a:graphic>
      </p:graphicFrame>
      <p:graphicFrame>
        <p:nvGraphicFramePr>
          <p:cNvPr id="3076" name="Object 9"/>
          <p:cNvGraphicFramePr>
            <a:graphicFrameLocks noChangeAspect="1"/>
          </p:cNvGraphicFramePr>
          <p:nvPr/>
        </p:nvGraphicFramePr>
        <p:xfrm>
          <a:off x="2916238" y="1268413"/>
          <a:ext cx="368300" cy="368300"/>
        </p:xfrm>
        <a:graphic>
          <a:graphicData uri="http://schemas.openxmlformats.org/presentationml/2006/ole">
            <p:oleObj spid="_x0000_s3076" name="Document" r:id="rId6" imgW="1304942" imgH="1305176" progId="XaraX.Document">
              <p:embed/>
            </p:oleObj>
          </a:graphicData>
        </a:graphic>
      </p:graphicFrame>
      <p:graphicFrame>
        <p:nvGraphicFramePr>
          <p:cNvPr id="3077" name="Object 10"/>
          <p:cNvGraphicFramePr>
            <a:graphicFrameLocks noChangeAspect="1"/>
          </p:cNvGraphicFramePr>
          <p:nvPr/>
        </p:nvGraphicFramePr>
        <p:xfrm>
          <a:off x="3419475" y="1268413"/>
          <a:ext cx="223838" cy="223837"/>
        </p:xfrm>
        <a:graphic>
          <a:graphicData uri="http://schemas.openxmlformats.org/presentationml/2006/ole">
            <p:oleObj spid="_x0000_s3077" name="Document" r:id="rId7" imgW="1304942" imgH="1305176" progId="XaraX.Document">
              <p:embed/>
            </p:oleObj>
          </a:graphicData>
        </a:graphic>
      </p:graphicFrame>
      <p:graphicFrame>
        <p:nvGraphicFramePr>
          <p:cNvPr id="3078" name="Содержимое 7"/>
          <p:cNvGraphicFramePr>
            <a:graphicFrameLocks/>
          </p:cNvGraphicFramePr>
          <p:nvPr/>
        </p:nvGraphicFramePr>
        <p:xfrm>
          <a:off x="488950" y="1793875"/>
          <a:ext cx="8705850" cy="4916488"/>
        </p:xfrm>
        <a:graphic>
          <a:graphicData uri="http://schemas.openxmlformats.org/presentationml/2006/ole">
            <p:oleObj spid="_x0000_s3078" r:id="rId8" imgW="8705843" imgH="4919898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2" descr="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1979613" y="115888"/>
            <a:ext cx="7056437" cy="1009650"/>
          </a:xfrm>
          <a:solidFill>
            <a:srgbClr val="FFFF99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Цель</a:t>
            </a:r>
            <a:endParaRPr lang="ru-RU" altLang="ru-RU" dirty="0" smtClean="0">
              <a:latin typeface="Century Schoolbook" pitchFamily="18" charset="0"/>
            </a:endParaRPr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1476375" y="1268413"/>
          <a:ext cx="873125" cy="873125"/>
        </p:xfrm>
        <a:graphic>
          <a:graphicData uri="http://schemas.openxmlformats.org/presentationml/2006/ole">
            <p:oleObj spid="_x0000_s4098" name="Document" r:id="rId4" imgW="1304942" imgH="1305176" progId="XaraX.Document">
              <p:embed/>
            </p:oleObj>
          </a:graphicData>
        </a:graphic>
      </p:graphicFrame>
      <p:graphicFrame>
        <p:nvGraphicFramePr>
          <p:cNvPr id="4099" name="Object 6"/>
          <p:cNvGraphicFramePr>
            <a:graphicFrameLocks noChangeAspect="1"/>
          </p:cNvGraphicFramePr>
          <p:nvPr/>
        </p:nvGraphicFramePr>
        <p:xfrm>
          <a:off x="2268538" y="1268413"/>
          <a:ext cx="584200" cy="584200"/>
        </p:xfrm>
        <a:graphic>
          <a:graphicData uri="http://schemas.openxmlformats.org/presentationml/2006/ole">
            <p:oleObj spid="_x0000_s4099" name="Document" r:id="rId5" imgW="1304942" imgH="1305176" progId="XaraX.Document">
              <p:embed/>
            </p:oleObj>
          </a:graphicData>
        </a:graphic>
      </p:graphicFrame>
      <p:graphicFrame>
        <p:nvGraphicFramePr>
          <p:cNvPr id="4100" name="Object 7"/>
          <p:cNvGraphicFramePr>
            <a:graphicFrameLocks noChangeAspect="1"/>
          </p:cNvGraphicFramePr>
          <p:nvPr/>
        </p:nvGraphicFramePr>
        <p:xfrm>
          <a:off x="2916238" y="1268413"/>
          <a:ext cx="368300" cy="368300"/>
        </p:xfrm>
        <a:graphic>
          <a:graphicData uri="http://schemas.openxmlformats.org/presentationml/2006/ole">
            <p:oleObj spid="_x0000_s4100" name="Document" r:id="rId6" imgW="1304942" imgH="1305176" progId="XaraX.Document">
              <p:embed/>
            </p:oleObj>
          </a:graphicData>
        </a:graphic>
      </p:graphicFrame>
      <p:graphicFrame>
        <p:nvGraphicFramePr>
          <p:cNvPr id="4101" name="Object 8"/>
          <p:cNvGraphicFramePr>
            <a:graphicFrameLocks noChangeAspect="1"/>
          </p:cNvGraphicFramePr>
          <p:nvPr/>
        </p:nvGraphicFramePr>
        <p:xfrm>
          <a:off x="3419475" y="1268413"/>
          <a:ext cx="223838" cy="223837"/>
        </p:xfrm>
        <a:graphic>
          <a:graphicData uri="http://schemas.openxmlformats.org/presentationml/2006/ole">
            <p:oleObj spid="_x0000_s4101" name="Document" r:id="rId7" imgW="1304942" imgH="1305176" progId="XaraX.Document">
              <p:embed/>
            </p:oleObj>
          </a:graphicData>
        </a:graphic>
      </p:graphicFrame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2555875" y="1773238"/>
            <a:ext cx="6192838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buFontTx/>
              <a:buNone/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Повышение иммунитета, формирование опорно-двигательной системы детского                         организма, через использование разнообразных форм и методов организации совместной и самостоятельной деятельности дошкольников</a:t>
            </a:r>
          </a:p>
        </p:txBody>
      </p:sp>
      <p:pic>
        <p:nvPicPr>
          <p:cNvPr id="4105" name="Picture 5" descr="C:\Users\1\Desktop\Юля\Дети_рисунок_Салифова_ТВен6ег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288" y="1700213"/>
            <a:ext cx="2016125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5" descr="C:\Users\1\Desktop\Юля\рр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27988" y="5084763"/>
            <a:ext cx="990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5" descr="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2195513" y="0"/>
            <a:ext cx="6948487" cy="1125538"/>
          </a:xfrm>
          <a:solidFill>
            <a:srgbClr val="FFFF99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Педагогические технологии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</a:br>
            <a:endParaRPr lang="ru-RU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125538"/>
            <a:ext cx="8785225" cy="4606925"/>
          </a:xfrm>
        </p:spPr>
        <p:txBody>
          <a:bodyPr/>
          <a:lstStyle/>
          <a:p>
            <a:pPr marL="0" indent="0" algn="just" eaLnBrk="1" hangingPunct="1">
              <a:lnSpc>
                <a:spcPts val="2100"/>
              </a:lnSpc>
              <a:buFontTx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        </a:t>
            </a:r>
          </a:p>
          <a:p>
            <a:pPr marL="0" indent="0" algn="just" eaLnBrk="1" hangingPunct="1">
              <a:lnSpc>
                <a:spcPts val="2100"/>
              </a:lnSpc>
              <a:buFontTx/>
              <a:buNone/>
              <a:defRPr/>
            </a:pPr>
            <a:endParaRPr 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ts val="2100"/>
              </a:lnSpc>
              <a:buFontTx/>
              <a:buNone/>
              <a:defRPr/>
            </a:pPr>
            <a:endParaRPr 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ts val="2100"/>
              </a:lnSpc>
              <a:buFontTx/>
              <a:buNone/>
              <a:defRPr/>
            </a:pPr>
            <a:endParaRPr 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ts val="2100"/>
              </a:lnSpc>
              <a:buFontTx/>
              <a:buNone/>
              <a:defRPr/>
            </a:pPr>
            <a:endParaRPr 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ts val="2100"/>
              </a:lnSpc>
              <a:buFontTx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              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graphicFrame>
        <p:nvGraphicFramePr>
          <p:cNvPr id="5122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1187450" y="1341438"/>
          <a:ext cx="873125" cy="873125"/>
        </p:xfrm>
        <a:graphic>
          <a:graphicData uri="http://schemas.openxmlformats.org/presentationml/2006/ole">
            <p:oleObj spid="_x0000_s5122" name="Document" r:id="rId4" imgW="1304942" imgH="1305176" progId="XaraX.Document">
              <p:embed/>
            </p:oleObj>
          </a:graphicData>
        </a:graphic>
      </p:graphicFrame>
      <p:graphicFrame>
        <p:nvGraphicFramePr>
          <p:cNvPr id="5123" name="Object 8"/>
          <p:cNvGraphicFramePr>
            <a:graphicFrameLocks noChangeAspect="1"/>
          </p:cNvGraphicFramePr>
          <p:nvPr/>
        </p:nvGraphicFramePr>
        <p:xfrm>
          <a:off x="2124075" y="1268413"/>
          <a:ext cx="584200" cy="584200"/>
        </p:xfrm>
        <a:graphic>
          <a:graphicData uri="http://schemas.openxmlformats.org/presentationml/2006/ole">
            <p:oleObj spid="_x0000_s5123" name="Document" r:id="rId5" imgW="1304942" imgH="1305176" progId="XaraX.Document">
              <p:embed/>
            </p:oleObj>
          </a:graphicData>
        </a:graphic>
      </p:graphicFrame>
      <p:graphicFrame>
        <p:nvGraphicFramePr>
          <p:cNvPr id="5124" name="Object 9"/>
          <p:cNvGraphicFramePr>
            <a:graphicFrameLocks noChangeAspect="1"/>
          </p:cNvGraphicFramePr>
          <p:nvPr/>
        </p:nvGraphicFramePr>
        <p:xfrm>
          <a:off x="2916238" y="1268413"/>
          <a:ext cx="368300" cy="368300"/>
        </p:xfrm>
        <a:graphic>
          <a:graphicData uri="http://schemas.openxmlformats.org/presentationml/2006/ole">
            <p:oleObj spid="_x0000_s5124" name="Document" r:id="rId6" imgW="1304942" imgH="1305176" progId="XaraX.Document">
              <p:embed/>
            </p:oleObj>
          </a:graphicData>
        </a:graphic>
      </p:graphicFrame>
      <p:graphicFrame>
        <p:nvGraphicFramePr>
          <p:cNvPr id="5125" name="Object 10"/>
          <p:cNvGraphicFramePr>
            <a:graphicFrameLocks noChangeAspect="1"/>
          </p:cNvGraphicFramePr>
          <p:nvPr/>
        </p:nvGraphicFramePr>
        <p:xfrm>
          <a:off x="3419475" y="1268413"/>
          <a:ext cx="223838" cy="223837"/>
        </p:xfrm>
        <a:graphic>
          <a:graphicData uri="http://schemas.openxmlformats.org/presentationml/2006/ole">
            <p:oleObj spid="_x0000_s5125" name="Document" r:id="rId7" imgW="1304942" imgH="1305176" progId="XaraX.Document">
              <p:embed/>
            </p:oleObj>
          </a:graphicData>
        </a:graphic>
      </p:graphicFrame>
      <p:sp>
        <p:nvSpPr>
          <p:cNvPr id="10" name="Овал 9"/>
          <p:cNvSpPr/>
          <p:nvPr/>
        </p:nvSpPr>
        <p:spPr>
          <a:xfrm>
            <a:off x="611188" y="1196975"/>
            <a:ext cx="2157412" cy="1539875"/>
          </a:xfrm>
          <a:prstGeom prst="ellipse">
            <a:avLst/>
          </a:prstGeom>
          <a:blipFill rotWithShape="0">
            <a:blip r:embed="rId8" cstate="email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Овал 10"/>
          <p:cNvSpPr/>
          <p:nvPr/>
        </p:nvSpPr>
        <p:spPr>
          <a:xfrm>
            <a:off x="611188" y="2565400"/>
            <a:ext cx="2232025" cy="1511300"/>
          </a:xfrm>
          <a:prstGeom prst="ellipse">
            <a:avLst/>
          </a:prstGeom>
          <a:blipFill rotWithShape="0">
            <a:blip r:embed="rId9" cstate="email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3">
              <a:tint val="50000"/>
              <a:hueOff val="0"/>
              <a:satOff val="0"/>
              <a:lumOff val="-882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Овал 11"/>
          <p:cNvSpPr/>
          <p:nvPr/>
        </p:nvSpPr>
        <p:spPr>
          <a:xfrm>
            <a:off x="479425" y="3860800"/>
            <a:ext cx="2187575" cy="1487488"/>
          </a:xfrm>
          <a:prstGeom prst="ellipse">
            <a:avLst/>
          </a:prstGeom>
          <a:blipFill rotWithShape="0">
            <a:blip r:embed="rId10" cstate="email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3">
              <a:tint val="50000"/>
              <a:hueOff val="0"/>
              <a:satOff val="0"/>
              <a:lumOff val="-1764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Овал 12"/>
          <p:cNvSpPr/>
          <p:nvPr/>
        </p:nvSpPr>
        <p:spPr>
          <a:xfrm>
            <a:off x="479425" y="5229225"/>
            <a:ext cx="2187575" cy="1539875"/>
          </a:xfrm>
          <a:prstGeom prst="ellipse">
            <a:avLst/>
          </a:prstGeom>
          <a:blipFill rotWithShape="0">
            <a:blip r:embed="rId11" cstate="email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3">
              <a:tint val="50000"/>
              <a:hueOff val="0"/>
              <a:satOff val="0"/>
              <a:lumOff val="-2646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133" name="Стрелка влево 1"/>
          <p:cNvSpPr>
            <a:spLocks noChangeArrowheads="1"/>
          </p:cNvSpPr>
          <p:nvPr/>
        </p:nvSpPr>
        <p:spPr bwMode="auto">
          <a:xfrm>
            <a:off x="2976563" y="1196975"/>
            <a:ext cx="5916612" cy="1539875"/>
          </a:xfrm>
          <a:prstGeom prst="leftArrow">
            <a:avLst>
              <a:gd name="adj1" fmla="val 54056"/>
              <a:gd name="adj2" fmla="val 571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Aft>
                <a:spcPct val="35000"/>
              </a:spcAft>
            </a:pP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и здоровьеформирующие  педагогические технологии </a:t>
            </a:r>
          </a:p>
        </p:txBody>
      </p:sp>
      <p:sp>
        <p:nvSpPr>
          <p:cNvPr id="5134" name="Стрелка влево 2"/>
          <p:cNvSpPr>
            <a:spLocks noChangeArrowheads="1"/>
          </p:cNvSpPr>
          <p:nvPr/>
        </p:nvSpPr>
        <p:spPr bwMode="auto">
          <a:xfrm>
            <a:off x="3070225" y="2736850"/>
            <a:ext cx="5822950" cy="1412875"/>
          </a:xfrm>
          <a:prstGeom prst="leftArrow">
            <a:avLst>
              <a:gd name="adj1" fmla="val 54269"/>
              <a:gd name="adj2" fmla="val 5607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Игровые технологии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 (подвижные, народные, спортивные, развивающие игры</a:t>
            </a:r>
            <a:endParaRPr lang="ru-RU" altLang="ru-RU"/>
          </a:p>
        </p:txBody>
      </p:sp>
      <p:sp>
        <p:nvSpPr>
          <p:cNvPr id="5135" name="Стрелка влево 3"/>
          <p:cNvSpPr>
            <a:spLocks noChangeArrowheads="1"/>
          </p:cNvSpPr>
          <p:nvPr/>
        </p:nvSpPr>
        <p:spPr bwMode="auto">
          <a:xfrm>
            <a:off x="3070225" y="4076700"/>
            <a:ext cx="5834063" cy="1584325"/>
          </a:xfrm>
          <a:prstGeom prst="leftArrow">
            <a:avLst>
              <a:gd name="adj1" fmla="val 50000"/>
              <a:gd name="adj2" fmla="val 5051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Технологии  формирование ОБЖ </a:t>
            </a: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(беседы, рассказы об охране здоровья,    развлечения на тему ПДД)</a:t>
            </a:r>
          </a:p>
        </p:txBody>
      </p:sp>
      <p:sp>
        <p:nvSpPr>
          <p:cNvPr id="5136" name="Стрелка влево 4"/>
          <p:cNvSpPr>
            <a:spLocks noChangeArrowheads="1"/>
          </p:cNvSpPr>
          <p:nvPr/>
        </p:nvSpPr>
        <p:spPr bwMode="auto">
          <a:xfrm>
            <a:off x="3157538" y="5500688"/>
            <a:ext cx="5743575" cy="1357312"/>
          </a:xfrm>
          <a:prstGeom prst="leftArrow">
            <a:avLst>
              <a:gd name="adj1" fmla="val 50000"/>
              <a:gd name="adj2" fmla="val 5407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Технологии развивающего обучения 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(проектный метод)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5" descr="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539750" y="115888"/>
            <a:ext cx="8496300" cy="1009650"/>
          </a:xfrm>
          <a:solidFill>
            <a:srgbClr val="FFFF99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Нетрадиционные формы занятий физической культурой</a:t>
            </a:r>
            <a:endParaRPr lang="ru-RU" altLang="ru-RU" sz="3200" dirty="0" smtClean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615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619250" y="2133600"/>
            <a:ext cx="7273925" cy="360045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ru-RU" altLang="ru-RU" sz="2800" smtClean="0">
              <a:latin typeface="Century Schoolbook" pitchFamily="18" charset="0"/>
            </a:endParaRPr>
          </a:p>
        </p:txBody>
      </p:sp>
      <p:graphicFrame>
        <p:nvGraphicFramePr>
          <p:cNvPr id="6146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1476375" y="1268413"/>
          <a:ext cx="873125" cy="873125"/>
        </p:xfrm>
        <a:graphic>
          <a:graphicData uri="http://schemas.openxmlformats.org/presentationml/2006/ole">
            <p:oleObj spid="_x0000_s6146" name="Document" r:id="rId4" imgW="1304942" imgH="1305176" progId="XaraX.Document">
              <p:embed/>
            </p:oleObj>
          </a:graphicData>
        </a:graphic>
      </p:graphicFrame>
      <p:graphicFrame>
        <p:nvGraphicFramePr>
          <p:cNvPr id="6147" name="Object 8"/>
          <p:cNvGraphicFramePr>
            <a:graphicFrameLocks noChangeAspect="1"/>
          </p:cNvGraphicFramePr>
          <p:nvPr/>
        </p:nvGraphicFramePr>
        <p:xfrm>
          <a:off x="2268538" y="1268413"/>
          <a:ext cx="584200" cy="584200"/>
        </p:xfrm>
        <a:graphic>
          <a:graphicData uri="http://schemas.openxmlformats.org/presentationml/2006/ole">
            <p:oleObj spid="_x0000_s6147" name="Document" r:id="rId5" imgW="1304942" imgH="1305176" progId="XaraX.Document">
              <p:embed/>
            </p:oleObj>
          </a:graphicData>
        </a:graphic>
      </p:graphicFrame>
      <p:graphicFrame>
        <p:nvGraphicFramePr>
          <p:cNvPr id="6148" name="Object 9"/>
          <p:cNvGraphicFramePr>
            <a:graphicFrameLocks noChangeAspect="1"/>
          </p:cNvGraphicFramePr>
          <p:nvPr/>
        </p:nvGraphicFramePr>
        <p:xfrm>
          <a:off x="2916238" y="1268413"/>
          <a:ext cx="368300" cy="368300"/>
        </p:xfrm>
        <a:graphic>
          <a:graphicData uri="http://schemas.openxmlformats.org/presentationml/2006/ole">
            <p:oleObj spid="_x0000_s6148" name="Document" r:id="rId6" imgW="1304942" imgH="1305176" progId="XaraX.Document">
              <p:embed/>
            </p:oleObj>
          </a:graphicData>
        </a:graphic>
      </p:graphicFrame>
      <p:graphicFrame>
        <p:nvGraphicFramePr>
          <p:cNvPr id="6149" name="Object 10"/>
          <p:cNvGraphicFramePr>
            <a:graphicFrameLocks noChangeAspect="1"/>
          </p:cNvGraphicFramePr>
          <p:nvPr/>
        </p:nvGraphicFramePr>
        <p:xfrm>
          <a:off x="3419475" y="1268413"/>
          <a:ext cx="223838" cy="223837"/>
        </p:xfrm>
        <a:graphic>
          <a:graphicData uri="http://schemas.openxmlformats.org/presentationml/2006/ole">
            <p:oleObj spid="_x0000_s6149" name="Document" r:id="rId7" imgW="1304942" imgH="1305176" progId="XaraX.Document">
              <p:embed/>
            </p:oleObj>
          </a:graphicData>
        </a:graphic>
      </p:graphicFrame>
      <p:pic>
        <p:nvPicPr>
          <p:cNvPr id="9" name="Picture 4" descr="C:\СМАК\Фото и видео детей\мадоу 133\02.10 конкурс юид\IMG_4950.JPG"/>
          <p:cNvPicPr>
            <a:picLocks noChangeAspect="1" noChangeArrowheads="1"/>
          </p:cNvPicPr>
          <p:nvPr/>
        </p:nvPicPr>
        <p:blipFill>
          <a:blip r:embed="rId8" cstate="email">
            <a:lum bright="10000" contrast="10000"/>
          </a:blip>
          <a:srcRect l="6503" t="11208" r="25221"/>
          <a:stretch>
            <a:fillRect/>
          </a:stretch>
        </p:blipFill>
        <p:spPr bwMode="auto">
          <a:xfrm>
            <a:off x="5373606" y="1435046"/>
            <a:ext cx="3437347" cy="2786042"/>
          </a:xfrm>
          <a:prstGeom prst="cloud">
            <a:avLst/>
          </a:prstGeom>
          <a:noFill/>
        </p:spPr>
      </p:pic>
      <p:pic>
        <p:nvPicPr>
          <p:cNvPr id="10" name="Picture 2" descr="C:\СМАК\Фото и видео детей\мадоу 133\14.11.14Конкурс команды ЮИИД\ц.jpg"/>
          <p:cNvPicPr>
            <a:picLocks noChangeAspect="1" noChangeArrowheads="1"/>
          </p:cNvPicPr>
          <p:nvPr/>
        </p:nvPicPr>
        <p:blipFill>
          <a:blip r:embed="rId9" cstate="email"/>
          <a:srcRect l="-1467" r="19827"/>
          <a:stretch>
            <a:fillRect/>
          </a:stretch>
        </p:blipFill>
        <p:spPr bwMode="auto">
          <a:xfrm rot="21146853">
            <a:off x="123639" y="4444881"/>
            <a:ext cx="2756809" cy="2366310"/>
          </a:xfrm>
          <a:prstGeom prst="heart">
            <a:avLst/>
          </a:prstGeom>
          <a:noFill/>
        </p:spPr>
      </p:pic>
      <p:pic>
        <p:nvPicPr>
          <p:cNvPr id="11" name="Picture 3" descr="C:\СМАК\Фото и видео детей\мадоу 133\жанровое фото\6.JPG"/>
          <p:cNvPicPr>
            <a:picLocks noChangeAspect="1" noChangeArrowheads="1"/>
          </p:cNvPicPr>
          <p:nvPr/>
        </p:nvPicPr>
        <p:blipFill>
          <a:blip r:embed="rId10" cstate="email"/>
          <a:srcRect r="20716"/>
          <a:stretch>
            <a:fillRect/>
          </a:stretch>
        </p:blipFill>
        <p:spPr bwMode="auto">
          <a:xfrm rot="21291353">
            <a:off x="17938" y="1300000"/>
            <a:ext cx="3007925" cy="3071317"/>
          </a:xfrm>
          <a:prstGeom prst="star6">
            <a:avLst/>
          </a:prstGeom>
          <a:noFill/>
        </p:spPr>
      </p:pic>
      <p:pic>
        <p:nvPicPr>
          <p:cNvPr id="6156" name="Picture 5" descr="C:\Users\1\Desktop\Юля\рр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40425" y="4797425"/>
            <a:ext cx="1152525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6" descr="C:\Users\1\Desktop\Юля\people-vector_1335895003614птт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740650" y="3860800"/>
            <a:ext cx="1192213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Схема 13"/>
          <p:cNvGraphicFramePr/>
          <p:nvPr/>
        </p:nvGraphicFramePr>
        <p:xfrm>
          <a:off x="-1" y="1435046"/>
          <a:ext cx="8932565" cy="5048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5" descr="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539750" y="115888"/>
            <a:ext cx="8496300" cy="1009650"/>
          </a:xfrm>
          <a:solidFill>
            <a:srgbClr val="FFFF99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alt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Ритмическая гимнастка</a:t>
            </a:r>
            <a:endParaRPr lang="ru-RU" altLang="ru-RU" sz="4800" dirty="0" smtClean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557338"/>
            <a:ext cx="8642350" cy="4176712"/>
          </a:xfrm>
        </p:spPr>
        <p:txBody>
          <a:bodyPr/>
          <a:lstStyle/>
          <a:p>
            <a:pPr marL="0" indent="0" algn="just" eaLnBrk="1" hangingPunct="1">
              <a:buFontTx/>
              <a:buNone/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К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омплексы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гимнастических упражнений, различные по своему характеру, выполняемые под ритмичную музыку и оформленные танцевальными движениями.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Имеет общую оздоровительную направленность.</a:t>
            </a:r>
          </a:p>
          <a:p>
            <a:pPr marL="0" indent="0" algn="just" eaLnBrk="1" hangingPunct="1">
              <a:buFontTx/>
              <a:buNone/>
              <a:defRPr/>
            </a:pPr>
            <a:endParaRPr lang="ru-RU" alt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graphicFrame>
        <p:nvGraphicFramePr>
          <p:cNvPr id="7170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158750" y="5915025"/>
          <a:ext cx="873125" cy="873125"/>
        </p:xfrm>
        <a:graphic>
          <a:graphicData uri="http://schemas.openxmlformats.org/presentationml/2006/ole">
            <p:oleObj spid="_x0000_s7170" name="Document" r:id="rId4" imgW="1304942" imgH="1305176" progId="XaraX.Document">
              <p:embed/>
            </p:oleObj>
          </a:graphicData>
        </a:graphic>
      </p:graphicFrame>
      <p:graphicFrame>
        <p:nvGraphicFramePr>
          <p:cNvPr id="7171" name="Object 8"/>
          <p:cNvGraphicFramePr>
            <a:graphicFrameLocks noChangeAspect="1"/>
          </p:cNvGraphicFramePr>
          <p:nvPr/>
        </p:nvGraphicFramePr>
        <p:xfrm>
          <a:off x="2268538" y="1268413"/>
          <a:ext cx="584200" cy="584200"/>
        </p:xfrm>
        <a:graphic>
          <a:graphicData uri="http://schemas.openxmlformats.org/presentationml/2006/ole">
            <p:oleObj spid="_x0000_s7171" name="Document" r:id="rId5" imgW="1304942" imgH="1305176" progId="XaraX.Document">
              <p:embed/>
            </p:oleObj>
          </a:graphicData>
        </a:graphic>
      </p:graphicFrame>
      <p:graphicFrame>
        <p:nvGraphicFramePr>
          <p:cNvPr id="2" name="Object 9"/>
          <p:cNvGraphicFramePr>
            <a:graphicFrameLocks noChangeAspect="1"/>
          </p:cNvGraphicFramePr>
          <p:nvPr/>
        </p:nvGraphicFramePr>
        <p:xfrm>
          <a:off x="2916238" y="1268413"/>
          <a:ext cx="368300" cy="368300"/>
        </p:xfrm>
        <a:graphic>
          <a:graphicData uri="http://schemas.openxmlformats.org/presentationml/2006/ole">
            <p:oleObj spid="_x0000_s7172" name="Document" r:id="rId6" imgW="1304942" imgH="1305176" progId="XaraX.Document">
              <p:embed/>
            </p:oleObj>
          </a:graphicData>
        </a:graphic>
      </p:graphicFrame>
      <p:graphicFrame>
        <p:nvGraphicFramePr>
          <p:cNvPr id="7173" name="Object 10"/>
          <p:cNvGraphicFramePr>
            <a:graphicFrameLocks noChangeAspect="1"/>
          </p:cNvGraphicFramePr>
          <p:nvPr/>
        </p:nvGraphicFramePr>
        <p:xfrm>
          <a:off x="3419475" y="1268413"/>
          <a:ext cx="223838" cy="223837"/>
        </p:xfrm>
        <a:graphic>
          <a:graphicData uri="http://schemas.openxmlformats.org/presentationml/2006/ole">
            <p:oleObj spid="_x0000_s7173" name="Document" r:id="rId7" imgW="1304942" imgH="1305176" progId="XaraX.Document">
              <p:embed/>
            </p:oleObj>
          </a:graphicData>
        </a:graphic>
      </p:graphicFrame>
      <p:pic>
        <p:nvPicPr>
          <p:cNvPr id="7177" name="Picture 5" descr="C:\Users\1\Desktop\Юля\рр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50" y="0"/>
            <a:ext cx="1152525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6" descr="C:\Users\1\Desktop\Юля\people-vector_1335895003614птт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95963" y="5157788"/>
            <a:ext cx="9715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8" descr="C:\Users\1\Desktop\Юля\people-vector_1335895003614кенкнывааа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87525" y="5373688"/>
            <a:ext cx="41767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9" descr="C:\СМАК\Фото и видео детей\мадоу 133\жанровое фото\5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8313" y="3449638"/>
            <a:ext cx="3008312" cy="20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9" descr="C:\СМАК\Фото и видео детей\мадоу 133\14.11.14 соревнования лилии султановны\IMG_903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29250" y="3403600"/>
            <a:ext cx="321468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63513" y="-39688"/>
            <a:ext cx="9275763" cy="689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-163513" y="-39688"/>
            <a:ext cx="9275763" cy="1165226"/>
          </a:xfrm>
          <a:solidFill>
            <a:srgbClr val="FFFF99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alt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alt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Элементы йоги</a:t>
            </a:r>
            <a:endParaRPr lang="ru-RU" altLang="ru-RU" sz="4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graphicFrame>
        <p:nvGraphicFramePr>
          <p:cNvPr id="8194" name="Object 8"/>
          <p:cNvGraphicFramePr>
            <a:graphicFrameLocks noChangeAspect="1"/>
          </p:cNvGraphicFramePr>
          <p:nvPr/>
        </p:nvGraphicFramePr>
        <p:xfrm>
          <a:off x="323850" y="6165850"/>
          <a:ext cx="584200" cy="584200"/>
        </p:xfrm>
        <a:graphic>
          <a:graphicData uri="http://schemas.openxmlformats.org/presentationml/2006/ole">
            <p:oleObj spid="_x0000_s8194" name="Document" r:id="rId4" imgW="1304942" imgH="1305176" progId="XaraX.Document">
              <p:embed/>
            </p:oleObj>
          </a:graphicData>
        </a:graphic>
      </p:graphicFrame>
      <p:graphicFrame>
        <p:nvGraphicFramePr>
          <p:cNvPr id="8195" name="Object 9"/>
          <p:cNvGraphicFramePr>
            <a:graphicFrameLocks noChangeAspect="1"/>
          </p:cNvGraphicFramePr>
          <p:nvPr/>
        </p:nvGraphicFramePr>
        <p:xfrm>
          <a:off x="2339975" y="5732463"/>
          <a:ext cx="368300" cy="368300"/>
        </p:xfrm>
        <a:graphic>
          <a:graphicData uri="http://schemas.openxmlformats.org/presentationml/2006/ole">
            <p:oleObj spid="_x0000_s8195" name="Document" r:id="rId5" imgW="1304942" imgH="1305176" progId="XaraX.Document">
              <p:embed/>
            </p:oleObj>
          </a:graphicData>
        </a:graphic>
      </p:graphicFrame>
      <p:graphicFrame>
        <p:nvGraphicFramePr>
          <p:cNvPr id="8196" name="Object 10"/>
          <p:cNvGraphicFramePr>
            <a:graphicFrameLocks noChangeAspect="1"/>
          </p:cNvGraphicFramePr>
          <p:nvPr/>
        </p:nvGraphicFramePr>
        <p:xfrm>
          <a:off x="3995738" y="5065713"/>
          <a:ext cx="223837" cy="223837"/>
        </p:xfrm>
        <a:graphic>
          <a:graphicData uri="http://schemas.openxmlformats.org/presentationml/2006/ole">
            <p:oleObj spid="_x0000_s8196" name="Document" r:id="rId6" imgW="1304942" imgH="1305176" progId="XaraX.Document">
              <p:embed/>
            </p:oleObj>
          </a:graphicData>
        </a:graphic>
      </p:graphicFrame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003800" y="1600200"/>
            <a:ext cx="4140200" cy="4525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очетание физических упражнений с расслаблением и дыхательной гимнастикой. Занятия способствуют не только физическому укреплению ребенка, но и оздоровлению его психики.</a:t>
            </a:r>
          </a:p>
          <a:p>
            <a:pPr marL="0" indent="0">
              <a:buFontTx/>
              <a:buNone/>
              <a:defRPr/>
            </a:pPr>
            <a:endParaRPr lang="ru-RU" dirty="0"/>
          </a:p>
        </p:txBody>
      </p:sp>
      <p:sp>
        <p:nvSpPr>
          <p:cNvPr id="8200" name="Текст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-12429" y="986381"/>
            <a:ext cx="4486797" cy="30186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/>
            <a:ext uri="{91240B29-F687-4F45-9708-019B960494DF}"/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-142584" y="3861048"/>
            <a:ext cx="4826317" cy="29969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2" descr="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572000" cy="1125538"/>
          </a:xfrm>
          <a:solidFill>
            <a:srgbClr val="FFFF99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Черлидинг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96975"/>
            <a:ext cx="5076825" cy="4537075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Формирует  и  развивает 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1)  Понятия о красоте тела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2) Вкус и музыкальность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3) Правила эстетического поведения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4) Чувство ритма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5) Согласованность движений с музыкой, </a:t>
            </a:r>
            <a:r>
              <a:rPr lang="ru-RU" alt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раскрепощенность</a:t>
            </a:r>
            <a:endParaRPr lang="ru-RU" alt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5)  Координационные способности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6) Эмоциональность и 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творчество</a:t>
            </a:r>
          </a:p>
        </p:txBody>
      </p:sp>
      <p:graphicFrame>
        <p:nvGraphicFramePr>
          <p:cNvPr id="9218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107950" y="80963"/>
          <a:ext cx="873125" cy="873125"/>
        </p:xfrm>
        <a:graphic>
          <a:graphicData uri="http://schemas.openxmlformats.org/presentationml/2006/ole">
            <p:oleObj spid="_x0000_s9218" name="Document" r:id="rId4" imgW="1304942" imgH="1305176" progId="XaraX.Document">
              <p:embed/>
            </p:oleObj>
          </a:graphicData>
        </a:graphic>
      </p:graphicFrame>
      <p:graphicFrame>
        <p:nvGraphicFramePr>
          <p:cNvPr id="9219" name="Object 6"/>
          <p:cNvGraphicFramePr>
            <a:graphicFrameLocks noChangeAspect="1"/>
          </p:cNvGraphicFramePr>
          <p:nvPr/>
        </p:nvGraphicFramePr>
        <p:xfrm>
          <a:off x="468313" y="6018213"/>
          <a:ext cx="584200" cy="584200"/>
        </p:xfrm>
        <a:graphic>
          <a:graphicData uri="http://schemas.openxmlformats.org/presentationml/2006/ole">
            <p:oleObj spid="_x0000_s9219" name="Document" r:id="rId5" imgW="1304942" imgH="1305176" progId="XaraX.Document">
              <p:embed/>
            </p:oleObj>
          </a:graphicData>
        </a:graphic>
      </p:graphicFrame>
      <p:graphicFrame>
        <p:nvGraphicFramePr>
          <p:cNvPr id="9220" name="Object 7"/>
          <p:cNvGraphicFramePr>
            <a:graphicFrameLocks noChangeAspect="1"/>
          </p:cNvGraphicFramePr>
          <p:nvPr/>
        </p:nvGraphicFramePr>
        <p:xfrm>
          <a:off x="2051050" y="5661025"/>
          <a:ext cx="368300" cy="368300"/>
        </p:xfrm>
        <a:graphic>
          <a:graphicData uri="http://schemas.openxmlformats.org/presentationml/2006/ole">
            <p:oleObj spid="_x0000_s9220" name="Document" r:id="rId6" imgW="1304942" imgH="1305176" progId="XaraX.Document">
              <p:embed/>
            </p:oleObj>
          </a:graphicData>
        </a:graphic>
      </p:graphicFrame>
      <p:graphicFrame>
        <p:nvGraphicFramePr>
          <p:cNvPr id="9221" name="Object 8"/>
          <p:cNvGraphicFramePr>
            <a:graphicFrameLocks noChangeAspect="1"/>
          </p:cNvGraphicFramePr>
          <p:nvPr/>
        </p:nvGraphicFramePr>
        <p:xfrm>
          <a:off x="3419475" y="5157788"/>
          <a:ext cx="223838" cy="223837"/>
        </p:xfrm>
        <a:graphic>
          <a:graphicData uri="http://schemas.openxmlformats.org/presentationml/2006/ole">
            <p:oleObj spid="_x0000_s9221" name="Document" r:id="rId7" imgW="1304942" imgH="1305176" progId="XaraX.Document">
              <p:embed/>
            </p:oleObj>
          </a:graphicData>
        </a:graphic>
      </p:graphicFrame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5651500" y="2060575"/>
            <a:ext cx="33845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8"/>
              </a:buBlip>
            </a:pPr>
            <a:endParaRPr lang="ru-RU" altLang="ru-RU" sz="2800">
              <a:solidFill>
                <a:schemeClr val="tx1"/>
              </a:solidFill>
            </a:endParaRPr>
          </a:p>
        </p:txBody>
      </p:sp>
      <p:pic>
        <p:nvPicPr>
          <p:cNvPr id="11274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430007" y="51666"/>
            <a:ext cx="4679068" cy="30893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/>
            <a:ext uri="{91240B29-F687-4F45-9708-019B960494DF}"/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644008" y="2996952"/>
            <a:ext cx="4465066" cy="36724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entury Schoolbook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entury Schoolbook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</TotalTime>
  <Words>593</Words>
  <Application>Microsoft Office PowerPoint</Application>
  <PresentationFormat>Экран (4:3)</PresentationFormat>
  <Paragraphs>108</Paragraphs>
  <Slides>22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Century Schoolbook</vt:lpstr>
      <vt:lpstr>Arial</vt:lpstr>
      <vt:lpstr>Calibri</vt:lpstr>
      <vt:lpstr>Monotype Corsiva</vt:lpstr>
      <vt:lpstr>Times New Roman</vt:lpstr>
      <vt:lpstr>Wingdings</vt:lpstr>
      <vt:lpstr>Оформление по умолчанию</vt:lpstr>
      <vt:lpstr>XaraX Document</vt:lpstr>
      <vt:lpstr>Диаграмма Microsoft Excel</vt:lpstr>
      <vt:lpstr>Нетрадиционные формы занятий физической культурой как средство сохранение и укрепление здоровья детей МАДОУ № 133  28.04.2016 г.</vt:lpstr>
      <vt:lpstr> Здоровые дети - здоровая нация </vt:lpstr>
      <vt:lpstr> Результаты диспансеризации  детей 2013-2015 гг. </vt:lpstr>
      <vt:lpstr>Цель</vt:lpstr>
      <vt:lpstr> Педагогические технологии </vt:lpstr>
      <vt:lpstr>Нетрадиционные формы занятий физической культурой</vt:lpstr>
      <vt:lpstr>Ритмическая гимнастка</vt:lpstr>
      <vt:lpstr> Элементы йоги</vt:lpstr>
      <vt:lpstr>Черлидинг</vt:lpstr>
      <vt:lpstr>Степ-аэробика</vt:lpstr>
      <vt:lpstr>      Фитбол- гимнастика</vt:lpstr>
      <vt:lpstr>Фитбол -мяч вибрационное воздействие</vt:lpstr>
      <vt:lpstr>      Фитбол -мяч цветовое влияние</vt:lpstr>
      <vt:lpstr>Дыхательные упражнения на фитболе </vt:lpstr>
      <vt:lpstr>      Упражнения на фитболах</vt:lpstr>
      <vt:lpstr>      Упражнения на фитболах</vt:lpstr>
      <vt:lpstr>      СУ-Джок  гимнастика</vt:lpstr>
      <vt:lpstr>      Точки на руке и стопе</vt:lpstr>
      <vt:lpstr>СУ-Джок  гимнастика</vt:lpstr>
      <vt:lpstr>СУ-Джок  гимнастика</vt:lpstr>
      <vt:lpstr>СУ-Джок  гимнастика</vt:lpstr>
      <vt:lpstr>Будьте здоровы!</vt:lpstr>
    </vt:vector>
  </TitlesOfParts>
  <Company>КШИ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Logoped Ekaterina</cp:lastModifiedBy>
  <cp:revision>58</cp:revision>
  <dcterms:created xsi:type="dcterms:W3CDTF">2011-07-05T13:38:56Z</dcterms:created>
  <dcterms:modified xsi:type="dcterms:W3CDTF">2016-05-19T07:08:44Z</dcterms:modified>
</cp:coreProperties>
</file>