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1" r:id="rId3"/>
    <p:sldId id="296" r:id="rId4"/>
    <p:sldId id="297" r:id="rId5"/>
    <p:sldId id="298" r:id="rId6"/>
    <p:sldId id="299" r:id="rId7"/>
    <p:sldId id="300" r:id="rId8"/>
    <p:sldId id="301" r:id="rId9"/>
    <p:sldId id="314" r:id="rId10"/>
    <p:sldId id="302" r:id="rId11"/>
    <p:sldId id="316" r:id="rId12"/>
    <p:sldId id="313" r:id="rId13"/>
    <p:sldId id="292" r:id="rId14"/>
    <p:sldId id="294" r:id="rId15"/>
    <p:sldId id="304" r:id="rId16"/>
    <p:sldId id="305" r:id="rId17"/>
    <p:sldId id="307" r:id="rId18"/>
    <p:sldId id="309" r:id="rId19"/>
    <p:sldId id="310" r:id="rId20"/>
    <p:sldId id="303" r:id="rId21"/>
    <p:sldId id="308" r:id="rId22"/>
    <p:sldId id="30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67544" y="908720"/>
            <a:ext cx="3312368" cy="3763580"/>
            <a:chOff x="467544" y="908720"/>
            <a:chExt cx="3312368" cy="3763580"/>
          </a:xfrm>
        </p:grpSpPr>
        <p:pic>
          <p:nvPicPr>
            <p:cNvPr id="9" name="Picture 2" descr="C:\Users\Microstar\Desktop\008262 (1)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908720"/>
              <a:ext cx="2808312" cy="324036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1560" y="4149080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n>
                    <a:solidFill>
                      <a:schemeClr val="tx1"/>
                    </a:solidFill>
                  </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latin typeface="Comic Sans MS" pitchFamily="66" charset="0"/>
                </a:rPr>
                <a:t>(1906 – 1981)</a:t>
              </a:r>
              <a:endParaRPr lang="ru-RU" sz="28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Comic Sans MS" pitchFamily="66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55776" y="1700808"/>
            <a:ext cx="6264696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4800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 страну детства </a:t>
            </a:r>
            <a:br>
              <a:rPr lang="ru-RU" sz="4800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800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к  Агнии  </a:t>
            </a:r>
            <a:r>
              <a:rPr lang="ru-RU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Барто</a:t>
            </a:r>
            <a:endParaRPr lang="ru-RU" sz="4800" dirty="0">
              <a:ln w="1841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  <a:tileRect/>
              </a:gradFill>
              <a:latin typeface="Ametist " pitchFamily="2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19672" y="4263231"/>
            <a:ext cx="6400800" cy="221451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писательница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киносценаристка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радиоведущая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русская советская детская поэтесс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а</a:t>
            </a:r>
          </a:p>
          <a:p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img-fotki.yandex.ru/get/4701/tatyana2q8-medvedeva.124/0_534dc_89f1f6b7_L.p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3284984"/>
            <a:ext cx="1584465" cy="2379076"/>
          </a:xfrm>
          <a:prstGeom prst="rect">
            <a:avLst/>
          </a:prstGeom>
          <a:noFill/>
        </p:spPr>
      </p:pic>
      <p:pic>
        <p:nvPicPr>
          <p:cNvPr id="21506" name="Picture 2" descr="http://litterref.ru/files/7/54214af669202f6686a3dba432975dd0.html_files/1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9816" y="4722951"/>
            <a:ext cx="1214548" cy="124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733246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Comic Sans MS" pitchFamily="66" charset="0"/>
              </a:rPr>
              <a:t>В 1976 году ей была присуждена Международная премия им. Х.К.Андерсена. </a:t>
            </a: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Всю жизнь посвятила Агния Львовна детской поэзии и оставила нам много замечательных стихотворений. Её стихи переведены на многие языки. Умерла поэтесса в возрасте 75 лет в 1981 году.</a:t>
            </a:r>
            <a:endParaRPr lang="ru-RU" sz="4000" dirty="0" smtClean="0">
              <a:latin typeface="Comic Sans MS" pitchFamily="66" charset="0"/>
              <a:cs typeface="Arial" pitchFamily="34" charset="0"/>
            </a:endParaRPr>
          </a:p>
          <a:p>
            <a:pPr algn="ctr"/>
            <a:endParaRPr lang="ru-RU" sz="2800" dirty="0">
              <a:latin typeface="Rubius" pitchFamily="2" charset="0"/>
            </a:endParaRPr>
          </a:p>
        </p:txBody>
      </p:sp>
      <p:pic>
        <p:nvPicPr>
          <p:cNvPr id="3" name="Picture 2" descr="C:\Users\Microstar\Desktop\hans christian andersen medaill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96752"/>
            <a:ext cx="362727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052736"/>
            <a:ext cx="3250704" cy="4248472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Имя </a:t>
            </a:r>
            <a:r>
              <a:rPr lang="ru-RU" sz="2800" dirty="0">
                <a:latin typeface="Times New Roman" pitchFamily="18" charset="0"/>
                <a:ea typeface="+mn-ea"/>
                <a:cs typeface="Times New Roman" pitchFamily="18" charset="0"/>
              </a:rPr>
              <a:t>Агнии </a:t>
            </a:r>
            <a:r>
              <a:rPr lang="ru-RU" sz="2800" dirty="0" err="1">
                <a:latin typeface="Times New Roman" pitchFamily="18" charset="0"/>
                <a:ea typeface="+mn-ea"/>
                <a:cs typeface="Times New Roman" pitchFamily="18" charset="0"/>
              </a:rPr>
              <a:t>Барто</a:t>
            </a:r>
            <a:r>
              <a:rPr lang="ru-RU" sz="2800" dirty="0">
                <a:latin typeface="Times New Roman" pitchFamily="18" charset="0"/>
                <a:ea typeface="+mn-ea"/>
                <a:cs typeface="Times New Roman" pitchFamily="18" charset="0"/>
              </a:rPr>
              <a:t> присвоено одному из кратеров на Венере.</a:t>
            </a:r>
            <a:br>
              <a:rPr lang="ru-RU" sz="2800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://server.audiopedia.su:8888/staroeradio/images/pics/002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77163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4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005" y="257823"/>
            <a:ext cx="2651990" cy="117663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Имя Агнии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присвоено одной из малых планет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2279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Barto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расположенной между орбитами Марса и Юпитера.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6016" y="1268760"/>
            <a:ext cx="3032478" cy="43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Стрелка вправо 92">
            <a:hlinkClick r:id="" action="ppaction://hlinkshowjump?jump=nextslide"/>
          </p:cNvPr>
          <p:cNvSpPr/>
          <p:nvPr/>
        </p:nvSpPr>
        <p:spPr>
          <a:xfrm>
            <a:off x="8100392" y="6237312"/>
            <a:ext cx="762384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7858148" y="642918"/>
            <a:ext cx="714380" cy="628648"/>
          </a:xfrm>
          <a:prstGeom prst="mathMultipl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Группа 8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83" name="Группа 15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8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86" name="Picture 2" descr="C:\Users\Microstar\Desktop\barto_igrushki_i_007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786314" y="785794"/>
                <a:ext cx="3784321" cy="5643602"/>
              </a:xfrm>
              <a:prstGeom prst="rect">
                <a:avLst/>
              </a:prstGeom>
              <a:noFill/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6938978" y="61531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16</a:t>
              </a:r>
              <a:endParaRPr lang="ru-RU" b="1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357686" y="0"/>
            <a:ext cx="4786314" cy="6858000"/>
            <a:chOff x="4572000" y="0"/>
            <a:chExt cx="4786314" cy="6858000"/>
          </a:xfrm>
        </p:grpSpPr>
        <p:grpSp>
          <p:nvGrpSpPr>
            <p:cNvPr id="73" name="Группа 23"/>
            <p:cNvGrpSpPr/>
            <p:nvPr/>
          </p:nvGrpSpPr>
          <p:grpSpPr>
            <a:xfrm>
              <a:off x="4572000" y="0"/>
              <a:ext cx="4786314" cy="6858000"/>
              <a:chOff x="4572000" y="0"/>
              <a:chExt cx="4572000" cy="6858000"/>
            </a:xfrm>
          </p:grpSpPr>
          <p:pic>
            <p:nvPicPr>
              <p:cNvPr id="7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C:\Users\Microstar\Desktop\barto_igrushki_i_008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786314" y="642918"/>
                <a:ext cx="3929090" cy="5595934"/>
              </a:xfrm>
              <a:prstGeom prst="rect">
                <a:avLst/>
              </a:prstGeom>
              <a:noFill/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6938978" y="61531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14</a:t>
              </a:r>
              <a:endParaRPr lang="ru-RU" b="1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63" name="Группа 21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6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6786578" y="600076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12</a:t>
                </a:r>
                <a:endParaRPr lang="ru-RU" b="1" dirty="0"/>
              </a:p>
            </p:txBody>
          </p:sp>
        </p:grpSp>
        <p:pic>
          <p:nvPicPr>
            <p:cNvPr id="64" name="Picture 2" descr="C:\Users\Microstar\Desktop\А.Барто\articles_327_50641310861d4b638471a7f8e94d1034354152069c1c5.jpg"/>
            <p:cNvPicPr>
              <a:picLocks noChangeAspect="1" noChangeArrowheads="1"/>
            </p:cNvPicPr>
            <p:nvPr/>
          </p:nvPicPr>
          <p:blipFill>
            <a:blip r:embed="rId5" cstate="email"/>
            <a:srcRect t="-177" b="-177"/>
            <a:stretch>
              <a:fillRect/>
            </a:stretch>
          </p:blipFill>
          <p:spPr bwMode="auto">
            <a:xfrm>
              <a:off x="4714876" y="1785926"/>
              <a:ext cx="4071966" cy="3214710"/>
            </a:xfrm>
            <a:prstGeom prst="rect">
              <a:avLst/>
            </a:prstGeom>
            <a:noFill/>
          </p:spPr>
        </p:pic>
      </p:grpSp>
      <p:grpSp>
        <p:nvGrpSpPr>
          <p:cNvPr id="52" name="Группа 5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53" name="Группа 21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5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6786578" y="600076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10</a:t>
                </a:r>
                <a:endParaRPr lang="ru-RU" b="1" dirty="0"/>
              </a:p>
            </p:txBody>
          </p:sp>
        </p:grpSp>
        <p:pic>
          <p:nvPicPr>
            <p:cNvPr id="54" name="Picture 2" descr="C:\Users\Microstar\Desktop\8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DFDFB"/>
                </a:clrFrom>
                <a:clrTo>
                  <a:srgbClr val="FDFD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857232"/>
              <a:ext cx="3500462" cy="4863303"/>
            </a:xfrm>
            <a:prstGeom prst="rect">
              <a:avLst/>
            </a:prstGeom>
            <a:noFill/>
          </p:spPr>
        </p:pic>
      </p:grpSp>
      <p:grpSp>
        <p:nvGrpSpPr>
          <p:cNvPr id="42" name="Группа 4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43" name="Группа 12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4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http://illustrators.ru/illustrations/454827_original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929190" y="928670"/>
                <a:ext cx="3643338" cy="467447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6786578" y="6000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8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33" name="Группа 12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3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C:\Users\Microstar\Desktop\А.Барто\5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61337" y="1142984"/>
                <a:ext cx="3567882" cy="4357718"/>
              </a:xfrm>
              <a:prstGeom prst="rect">
                <a:avLst/>
              </a:prstGeom>
              <a:noFill/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6786578" y="6000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6</a:t>
              </a:r>
              <a:endParaRPr lang="ru-RU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23" name="Группа 14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25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C:\Users\Microstar\Desktop\А.Барто\003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4876" y="1142984"/>
                <a:ext cx="4071966" cy="5072074"/>
              </a:xfrm>
              <a:prstGeom prst="rect">
                <a:avLst/>
              </a:prstGeom>
              <a:noFill/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6786578" y="6000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grpSp>
          <p:nvGrpSpPr>
            <p:cNvPr id="13" name="Группа 9"/>
            <p:cNvGrpSpPr/>
            <p:nvPr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pic>
            <p:nvPicPr>
              <p:cNvPr id="15" name="Picture 2" descr="C:\Users\Microstar\Desktop\детям (FILEminimizer)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429256" y="1000108"/>
                <a:ext cx="2903359" cy="446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</a:rPr>
                  <a:t>Содержание</a:t>
                </a:r>
              </a:p>
              <a:p>
                <a:endParaRPr lang="ru-RU" sz="2400" dirty="0" smtClean="0">
                  <a:latin typeface="Comic Sans MS" pitchFamily="66" charset="0"/>
                </a:endParaRPr>
              </a:p>
              <a:p>
                <a:r>
                  <a:rPr lang="ru-RU" sz="3200" dirty="0" smtClean="0">
                    <a:latin typeface="Comic Sans MS" pitchFamily="66" charset="0"/>
                  </a:rPr>
                  <a:t>1.Мишка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2.Лошадка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3.Зайка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4.Мячик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5.Бычок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6.Кораблик</a:t>
                </a:r>
              </a:p>
              <a:p>
                <a:r>
                  <a:rPr lang="ru-RU" sz="3200" dirty="0" smtClean="0">
                    <a:latin typeface="Comic Sans MS" pitchFamily="66" charset="0"/>
                  </a:rPr>
                  <a:t>7.Козлёнок</a:t>
                </a:r>
                <a:endParaRPr lang="ru-RU" sz="3200" dirty="0">
                  <a:latin typeface="Comic Sans MS" pitchFamily="66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786578" y="6000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  <a:blipFill>
            <a:blip r:embed="rId11"/>
            <a:stretch>
              <a:fillRect/>
            </a:stretch>
          </a:blipFill>
        </p:grpSpPr>
        <p:pic>
          <p:nvPicPr>
            <p:cNvPr id="4" name="Picture 2" descr="C:\Users\Microstar\Desktop\Шаблон Весеннее настроение 2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572000" y="0"/>
              <a:ext cx="4572000" cy="6858000"/>
            </a:xfrm>
            <a:prstGeom prst="rect">
              <a:avLst/>
            </a:prstGeom>
            <a:grpFill/>
          </p:spPr>
        </p:pic>
        <p:pic>
          <p:nvPicPr>
            <p:cNvPr id="5" name="Picture 2" descr="C:\Users\Microstar\Desktop\001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643438" y="214290"/>
              <a:ext cx="4286280" cy="642942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</p:grpSp>
      <p:grpSp>
        <p:nvGrpSpPr>
          <p:cNvPr id="6" name="Группа 3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9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C:\Users\Microstar\Desktop\008262 (1)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00100" y="928670"/>
                <a:ext cx="2870379" cy="3500462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214546" y="60722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18" name="Группа 14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2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214282" y="928670"/>
                <a:ext cx="4357718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3200" b="1" dirty="0" smtClean="0">
                    <a:ln w="1905"/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Мишка</a:t>
                </a:r>
              </a:p>
              <a:p>
                <a:pPr lvl="0" algn="ctr"/>
                <a:endPara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Уронили Мишку на пол,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Оторвали Мишке лапу.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Всё равно его не брошу-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Потому что он хороший.</a:t>
                </a:r>
                <a:endPara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214546" y="60722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28" name="Группа 20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3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0" y="928670"/>
                <a:ext cx="4572000" cy="5016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ru-RU" sz="3200" b="1" dirty="0" smtClean="0">
                    <a:ln w="1905"/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Лошадка</a:t>
                </a:r>
              </a:p>
              <a:p>
                <a:pPr lvl="0" algn="ctr"/>
                <a:endPara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Я люблю свою лошадку,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Причешу ей шёрстку гладко,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Гребешком приглажу хвостик</a:t>
                </a:r>
              </a:p>
              <a:p>
                <a:pPr lvl="0" algn="ctr"/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cs typeface="Times New Roman" pitchFamily="18" charset="0"/>
                  </a:rPr>
                  <a:t>И верхом поеду в гости.</a:t>
                </a:r>
                <a:endPara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214546" y="60722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5</a:t>
              </a:r>
              <a:endParaRPr lang="ru-RU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38" name="Группа 20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4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41" name="Прямоугольник 40"/>
              <p:cNvSpPr/>
              <p:nvPr/>
            </p:nvSpPr>
            <p:spPr>
              <a:xfrm>
                <a:off x="214282" y="1142984"/>
                <a:ext cx="428628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 dirty="0" smtClean="0">
                    <a:ln w="1905"/>
                    <a:solidFill>
                      <a:schemeClr val="accent6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Зайка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Зайку бросила хозяйка -</a:t>
                </a:r>
                <a:b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</a:b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Под дождем остался зайка.</a:t>
                </a:r>
                <a:b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</a:b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Со скамейки слезть не мог,</a:t>
                </a:r>
                <a:b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</a:b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Весь до ниточки промок.</a:t>
                </a:r>
                <a:endPara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214546" y="60722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7</a:t>
              </a:r>
              <a:endParaRPr lang="ru-RU" b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48" name="Группа 27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5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2214546" y="607220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9</a:t>
                </a:r>
                <a:endParaRPr lang="ru-RU" b="1" dirty="0"/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0" y="928670"/>
              <a:ext cx="4572000" cy="5016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Мячик</a:t>
              </a:r>
            </a:p>
            <a:p>
              <a:pPr lvl="0" algn="ctr"/>
              <a:endPara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Наша Таня громко плачет: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Уронила в речку мячик.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-Тише, Танечка, 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не плачь.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Не утонет в речке мяч.</a:t>
              </a:r>
              <a:endPara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58" name="Группа 27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6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2214546" y="607220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11</a:t>
                </a:r>
                <a:endParaRPr lang="ru-RU" b="1" dirty="0"/>
              </a:p>
            </p:txBody>
          </p:sp>
        </p:grpSp>
        <p:sp>
          <p:nvSpPr>
            <p:cNvPr id="59" name="Прямоугольник 58"/>
            <p:cNvSpPr/>
            <p:nvPr/>
          </p:nvSpPr>
          <p:spPr>
            <a:xfrm>
              <a:off x="0" y="1071546"/>
              <a:ext cx="4572000" cy="40318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Бычок </a:t>
              </a:r>
            </a:p>
            <a:p>
              <a:pPr lvl="0" algn="ctr"/>
              <a:endPara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Идёт бычок, качается,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Вздыхает на ходу: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-Ох, доска кончается,</a:t>
              </a:r>
            </a:p>
            <a:p>
              <a:pPr lvl="0"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Times New Roman" pitchFamily="18" charset="0"/>
                </a:rPr>
                <a:t>Сейчас я упаду!</a:t>
              </a:r>
              <a:endPara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68" name="Группа 27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7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214546" y="607220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13</a:t>
                </a:r>
                <a:endParaRPr lang="ru-RU" b="1" dirty="0"/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0" y="1071546"/>
              <a:ext cx="4572000" cy="45243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Кораблик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Матросская шапка,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Верёвка в руке,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Тяну я кораблик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По быстрой реке,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И скачут лягушки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За мной по пятам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И просят меня: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- Прокати, капитан!</a:t>
              </a:r>
              <a:endPara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78" name="Группа 27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80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2214546" y="607220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15</a:t>
                </a:r>
                <a:endParaRPr lang="ru-RU" b="1" dirty="0"/>
              </a:p>
            </p:txBody>
          </p:sp>
        </p:grpSp>
        <p:sp>
          <p:nvSpPr>
            <p:cNvPr id="79" name="Прямоугольник 78"/>
            <p:cNvSpPr/>
            <p:nvPr/>
          </p:nvSpPr>
          <p:spPr>
            <a:xfrm>
              <a:off x="0" y="500042"/>
              <a:ext cx="4357686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Козлёнок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У меня живёт козлёнок,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Я сама его пасу.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Я козлёнка в сад зелёный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Рано утром отнесу.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Он заблудится в саду -</a:t>
              </a:r>
              <a:b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</a:b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Я в траве его найду.</a:t>
              </a: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grpSp>
          <p:nvGrpSpPr>
            <p:cNvPr id="88" name="Группа 10"/>
            <p:cNvGrpSpPr/>
            <p:nvPr/>
          </p:nvGrpSpPr>
          <p:grpSpPr>
            <a:xfrm>
              <a:off x="0" y="0"/>
              <a:ext cx="4572000" cy="6858000"/>
              <a:chOff x="0" y="0"/>
              <a:chExt cx="4572000" cy="6858000"/>
            </a:xfrm>
          </p:grpSpPr>
          <p:pic>
            <p:nvPicPr>
              <p:cNvPr id="91" name="Picture 2" descr="C:\Users\Microstar\Desktop\Шаблон Весеннее настроение 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4572000" cy="6858000"/>
              </a:xfrm>
              <a:prstGeom prst="rect">
                <a:avLst/>
              </a:prstGeom>
              <a:noFill/>
            </p:spPr>
          </p:pic>
          <p:sp>
            <p:nvSpPr>
              <p:cNvPr id="92" name="Прямоугольник 91"/>
              <p:cNvSpPr/>
              <p:nvPr/>
            </p:nvSpPr>
            <p:spPr>
              <a:xfrm>
                <a:off x="0" y="1285860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endPara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pic>
          <p:nvPicPr>
            <p:cNvPr id="89" name="Picture 2" descr="C:\Users\Microstar\Desktop\article1368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57158" y="928671"/>
              <a:ext cx="4034789" cy="29289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1043608" y="4071942"/>
              <a:ext cx="2839889" cy="1439358"/>
            </a:xfrm>
            <a:prstGeom prst="rect">
              <a:avLst/>
            </a:prstGeom>
            <a:noFill/>
          </p:spPr>
          <p:txBody>
            <a:bodyPr wrap="none" rtlCol="0">
              <a:prstTxWarp prst="textDeflate">
                <a:avLst/>
              </a:prstTxWarp>
              <a:spAutoFit/>
            </a:bodyPr>
            <a:lstStyle/>
            <a:p>
              <a:r>
                <a:rPr lang="ru-RU" sz="5400" dirty="0" smtClean="0">
                  <a:solidFill>
                    <a:srgbClr val="C00000"/>
                  </a:solidFill>
                  <a:latin typeface="Comic Sans MS" pitchFamily="66" charset="0"/>
                </a:rPr>
                <a:t>К</a:t>
              </a:r>
              <a:r>
                <a:rPr lang="ru-RU" sz="5400" dirty="0" smtClean="0">
                  <a:solidFill>
                    <a:srgbClr val="FFC000"/>
                  </a:solidFill>
                  <a:latin typeface="Comic Sans MS" pitchFamily="66" charset="0"/>
                </a:rPr>
                <a:t>о</a:t>
              </a:r>
              <a:r>
                <a:rPr lang="ru-RU" sz="5400" dirty="0" smtClean="0">
                  <a:solidFill>
                    <a:srgbClr val="92D050"/>
                  </a:solidFill>
                  <a:latin typeface="Comic Sans MS" pitchFamily="66" charset="0"/>
                </a:rPr>
                <a:t>н</a:t>
              </a:r>
              <a:r>
                <a:rPr lang="ru-RU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е</a:t>
              </a:r>
              <a:r>
                <a:rPr lang="ru-RU" sz="5400" dirty="0" smtClean="0">
                  <a:solidFill>
                    <a:srgbClr val="7030A0"/>
                  </a:solidFill>
                  <a:latin typeface="Comic Sans MS" pitchFamily="66" charset="0"/>
                </a:rPr>
                <a:t>ц</a:t>
              </a:r>
              <a:endParaRPr lang="ru-RU" sz="5400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Кто промок под дождём, потому что не смог слезть со скамейки?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лошадка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660915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369303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зайка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72514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бычок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6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 какого стихотворения строки?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самолёт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68491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грузовик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лошадка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374103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кораблик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576" y="1124744"/>
            <a:ext cx="5676424" cy="105560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Гребешком приглажу хвостик </a:t>
            </a: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 верхом поеду в гости?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Про какого героя строки?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68491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бычок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козлёнок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374103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мишка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340768"/>
            <a:ext cx="4147442" cy="105560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Он заблудится в саду</a:t>
            </a: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в траве его найду.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Кто не захотел кататься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грузовике?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68491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зайка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74103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кот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мишка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Какое стихотворение заканчивается словами: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флажок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68491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кораблик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самолёт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374103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грузовик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340768"/>
            <a:ext cx="5121277" cy="578882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 потом вернёмся к маме?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Какое из стихов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не принадлежит Агнии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Барто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628800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лошадка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660915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3693030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прививка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725144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верёвочка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6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1954560" cy="5026570"/>
          </a:xfrm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5"/>
            <a:ext cx="4474840" cy="4608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Всю жизнь посвятила Агния Львовна детской поэзии и оставила нам много замечательных стихотворений. Однажды Агния </a:t>
            </a:r>
            <a:r>
              <a:rPr lang="ru-RU" dirty="0" err="1"/>
              <a:t>Барто</a:t>
            </a:r>
            <a:r>
              <a:rPr lang="ru-RU" dirty="0"/>
              <a:t> сказала: «Почти у каждого человека бывают в жизни минуты, когда он делает больше, чем может». В случае с ней самой это была не минута — так она прожила всю жизнь. </a:t>
            </a:r>
            <a:endParaRPr lang="ru-RU" dirty="0"/>
          </a:p>
        </p:txBody>
      </p:sp>
      <p:pic>
        <p:nvPicPr>
          <p:cNvPr id="4" name="Picture 2" descr="C:\Users\Димка\Desktop\arrow-156792__18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40352" y="6093296"/>
            <a:ext cx="857250" cy="569218"/>
          </a:xfrm>
          <a:prstGeom prst="rect">
            <a:avLst/>
          </a:prstGeom>
          <a:noFill/>
        </p:spPr>
      </p:pic>
      <p:pic>
        <p:nvPicPr>
          <p:cNvPr id="5" name="Содержимое 4" descr="albumf107d60d-9bd9-48de-ad4a-89c9738d4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4269" y="692696"/>
            <a:ext cx="384333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Почему плакала Таня в стихотворении?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749035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ударила коленку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484784"/>
            <a:ext cx="2664296" cy="9361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упала в лужу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636912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уронила мяч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869160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потеряла игрушку 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img-fotki.yandex.ru/get/4701/tatyana2q8-medvedeva.124/0_534dc_89f1f6b7_L.p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1" y="1484784"/>
            <a:ext cx="3096344" cy="4649165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 звали  девочку из стихотворения, где есть строки: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7971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Comic Sans MS" pitchFamily="66" charset="0"/>
              </a:rPr>
              <a:t>Лялечка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70892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Настенька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765037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Танюша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Лидочка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2544485" cy="32482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1340768"/>
            <a:ext cx="4140906" cy="105560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устала, не могу,</a:t>
            </a: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вам завтра помогу.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Что просили лягушки, увидев капитана?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540901"/>
            <a:ext cx="3240360" cy="10561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быстрее уехать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340768"/>
            <a:ext cx="3240360" cy="10801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угостить червячком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3717032"/>
            <a:ext cx="3240360" cy="11041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прокатить на кораблике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941168"/>
            <a:ext cx="3240360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спеть песню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Users\Microstar\Desktop\ce2afe53455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717032"/>
            <a:ext cx="2160240" cy="2160240"/>
          </a:xfrm>
          <a:prstGeom prst="rect">
            <a:avLst/>
          </a:prstGeom>
          <a:noFill/>
        </p:spPr>
      </p:pic>
      <p:pic>
        <p:nvPicPr>
          <p:cNvPr id="9" name="Picture 2" descr="C:\Users\Microstar\Desktop\ce2afe53455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2924944"/>
            <a:ext cx="2160240" cy="2160240"/>
          </a:xfrm>
          <a:prstGeom prst="rect">
            <a:avLst/>
          </a:prstGeom>
          <a:noFill/>
        </p:spPr>
      </p:pic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028384" y="5949280"/>
            <a:ext cx="698376" cy="698376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1052736"/>
            <a:ext cx="4320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Агния Львовна </a:t>
            </a:r>
            <a:r>
              <a:rPr lang="ru-RU" sz="2800" dirty="0" err="1" smtClean="0">
                <a:latin typeface="Comic Sans MS" pitchFamily="66" charset="0"/>
              </a:rPr>
              <a:t>Барто</a:t>
            </a:r>
            <a:r>
              <a:rPr lang="ru-RU" sz="2800" dirty="0" smtClean="0">
                <a:latin typeface="Comic Sans MS" pitchFamily="66" charset="0"/>
              </a:rPr>
              <a:t> родилась в Москве,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 в семье ветеринарного  врача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Льва Николаевича Волова. Она училась в гимназии и занималась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в хореографическом училище, мечтала стать  балериной.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6" name="Picture 2" descr="http://s0.pic4you.ru/allimage/y2011/09-04/12216/116067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24744"/>
            <a:ext cx="333375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105273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 1924 году на концерте выпускников хореографического училища присутствовал нарком просвещения Луначарский. Он обратил внимание на исполнение стихов Агнией и пригласил её на приём, где посоветовал ей стать поэтессой.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Picture 7" descr="C:\Users\Microstar\Desktop\Lunacharski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052736"/>
            <a:ext cx="3391547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556792"/>
            <a:ext cx="3923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Первым мужем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Агнии Львовны  был  поэт Павел </a:t>
            </a:r>
            <a:r>
              <a:rPr lang="ru-RU" sz="2800" dirty="0" err="1" smtClean="0">
                <a:latin typeface="Comic Sans MS" pitchFamily="66" charset="0"/>
              </a:rPr>
              <a:t>Барто</a:t>
            </a:r>
            <a:r>
              <a:rPr lang="ru-RU" sz="2800" dirty="0" smtClean="0">
                <a:latin typeface="Comic Sans MS" pitchFamily="66" charset="0"/>
              </a:rPr>
              <a:t>. Совместно с ним она написала стихотворения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«Девочка –</a:t>
            </a:r>
            <a:r>
              <a:rPr lang="ru-RU" sz="2800" dirty="0" err="1" smtClean="0">
                <a:latin typeface="Comic Sans MS" pitchFamily="66" charset="0"/>
              </a:rPr>
              <a:t>рёвушка</a:t>
            </a:r>
            <a:r>
              <a:rPr lang="ru-RU" sz="2800" dirty="0" smtClean="0">
                <a:latin typeface="Comic Sans MS" pitchFamily="66" charset="0"/>
              </a:rPr>
              <a:t>», «Девочка чумазая», «Считалочка».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9458" name="Picture 2" descr="http://iledebeaute.ru/files/images/pub/part_2/42442/src/bartofamily_org_0.jpg?1109_7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484784"/>
            <a:ext cx="4363985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69269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 1925 году вышли в свет ее первые книжки «Китайчонок Ван Ли» и «Мишка-воришка». Большую роль в литературном  творчестве сыграла её встреча  с В. Маяковским.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Стать настоящей поэтессой ей помогли  и К.И Чуковский,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С.Я. Маршак.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2" descr="http://old.prodalit.ru/images/255000/250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66081">
            <a:off x="2247160" y="3177086"/>
            <a:ext cx="1848102" cy="253705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http://wikilivres.ru/images/thumb/5/5f/A_Barto_Book_1925-small.jpg/180px-A_Barto_Book_1925-sm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908720"/>
            <a:ext cx="1970986" cy="2509232"/>
          </a:xfrm>
          <a:prstGeom prst="roundRect">
            <a:avLst/>
          </a:prstGeom>
          <a:noFill/>
        </p:spPr>
      </p:pic>
      <p:pic>
        <p:nvPicPr>
          <p:cNvPr id="5" name="Picture 2" descr="http://lib-str.ru/assets/images/anons-2/97858506624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64656">
            <a:off x="640064" y="3231979"/>
            <a:ext cx="1826820" cy="257303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836712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 годы Великой Отечественной войны </a:t>
            </a:r>
            <a:r>
              <a:rPr lang="ru-RU" sz="2800" dirty="0" err="1" smtClean="0">
                <a:latin typeface="Comic Sans MS" pitchFamily="66" charset="0"/>
              </a:rPr>
              <a:t>А.Барто</a:t>
            </a:r>
            <a:r>
              <a:rPr lang="ru-RU" sz="2800" dirty="0" smtClean="0">
                <a:latin typeface="Comic Sans MS" pitchFamily="66" charset="0"/>
              </a:rPr>
              <a:t> находилась в эвакуации в Свердловске, выступала на радио, писала для газет, выезжала  на фронт с чтением стихов. За сборник « Стихи детям» </a:t>
            </a:r>
            <a:r>
              <a:rPr lang="ru-RU" sz="2800" dirty="0" err="1" smtClean="0">
                <a:latin typeface="Comic Sans MS" pitchFamily="66" charset="0"/>
              </a:rPr>
              <a:t>Барто</a:t>
            </a:r>
            <a:r>
              <a:rPr lang="ru-RU" sz="2800" dirty="0" smtClean="0">
                <a:latin typeface="Comic Sans MS" pitchFamily="66" charset="0"/>
              </a:rPr>
              <a:t> была присуждена Государственная премия. (1950г)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Содержимое 10" descr="rabota_na_radio.png"/>
          <p:cNvPicPr>
            <a:picLocks noChangeAspect="1"/>
          </p:cNvPicPr>
          <p:nvPr/>
        </p:nvPicPr>
        <p:blipFill>
          <a:blip r:embed="rId3" cstate="print"/>
          <a:srcRect t="-10"/>
          <a:stretch>
            <a:fillRect/>
          </a:stretch>
        </p:blipFill>
        <p:spPr>
          <a:xfrm>
            <a:off x="395536" y="1117820"/>
            <a:ext cx="3960440" cy="418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26876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После войны в течение девяти лет А. </a:t>
            </a:r>
            <a:r>
              <a:rPr lang="ru-RU" sz="2800" dirty="0" err="1" smtClean="0">
                <a:latin typeface="Comic Sans MS" pitchFamily="66" charset="0"/>
              </a:rPr>
              <a:t>Барто</a:t>
            </a:r>
            <a:r>
              <a:rPr lang="ru-RU" sz="2800" dirty="0" smtClean="0">
                <a:latin typeface="Comic Sans MS" pitchFamily="66" charset="0"/>
              </a:rPr>
              <a:t> вела на радио передачу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 «Найти человека», в которой занималась поисками людей, разлучённых войной. Работала  она  и над сценариями детских кинофильмов.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4" descr="http://www.tunnel.ru/i/post/29/292414/400165/at4602405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5494" y="1700810"/>
            <a:ext cx="4608513" cy="3456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Агния Львовна писала не только стихи. У её есть несколько сценариев для кинофильмов. Это «Подкидыш», «Слон и верёвочка», «Алёша Птицын вырабатывает характер», «Чёрный котёнок», «Десять тысяч мальчиков». А многие стихи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стали песнями: «Любитель-рыболов»,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Лёшенька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Лёшенька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«Полезная коза»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1434</TotalTime>
  <Words>666</Words>
  <Application>Microsoft Office PowerPoint</Application>
  <PresentationFormat>Экран (4:3)</PresentationFormat>
  <Paragraphs>136</Paragraphs>
  <Slides>22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Ametist </vt:lpstr>
      <vt:lpstr>Arial</vt:lpstr>
      <vt:lpstr>Calibri</vt:lpstr>
      <vt:lpstr>Comic Sans MS</vt:lpstr>
      <vt:lpstr>Rubius</vt:lpstr>
      <vt:lpstr>Times New Roman</vt:lpstr>
      <vt:lpstr>Тема Office</vt:lpstr>
      <vt:lpstr>В страну детства  к  Агнии  Барто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Память  Имя Агнии Барто присвоено одному из кратеров на Венере. </vt:lpstr>
      <vt:lpstr>Презентация PowerPoint</vt:lpstr>
      <vt:lpstr>Презентация PowerPoint</vt:lpstr>
      <vt:lpstr>Кто промок под дождём, потому что не смог слезть со скамейки?</vt:lpstr>
      <vt:lpstr>Из какого стихотворения строки?</vt:lpstr>
      <vt:lpstr>Про какого героя строки?</vt:lpstr>
      <vt:lpstr>Кто не захотел кататься  в грузовике?</vt:lpstr>
      <vt:lpstr>Какое стихотворение заканчивается словами:</vt:lpstr>
      <vt:lpstr>Какое из стихов  не принадлежит Агнии Барто?</vt:lpstr>
      <vt:lpstr>Почему плакала Таня в стихотворении?</vt:lpstr>
      <vt:lpstr>Как звали  девочку из стихотворения, где есть строки:</vt:lpstr>
      <vt:lpstr>Что просили лягушки, увидев капитана?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Microstar</dc:creator>
  <cp:lastModifiedBy>User</cp:lastModifiedBy>
  <cp:revision>159</cp:revision>
  <dcterms:created xsi:type="dcterms:W3CDTF">2015-06-26T07:33:56Z</dcterms:created>
  <dcterms:modified xsi:type="dcterms:W3CDTF">2020-09-23T13:09:35Z</dcterms:modified>
</cp:coreProperties>
</file>